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56" r:id="rId3"/>
    <p:sldId id="257" r:id="rId4"/>
    <p:sldId id="258" r:id="rId5"/>
    <p:sldId id="261" r:id="rId6"/>
    <p:sldId id="263" r:id="rId7"/>
    <p:sldId id="264" r:id="rId8"/>
    <p:sldId id="259" r:id="rId9"/>
    <p:sldId id="262" r:id="rId10"/>
    <p:sldId id="260"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4EF74F6-77D2-4006-825B-9922BBF4A696}" type="datetimeFigureOut">
              <a:rPr lang="en-US" smtClean="0"/>
              <a:t>8/11/2021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115639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240539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32296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E7AAC6-08DF-450F-AE1B-D8527B4A3C9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74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201824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4EF74F6-77D2-4006-825B-9922BBF4A696}"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81008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4EF74F6-77D2-4006-825B-9922BBF4A696}"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255433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F74F6-77D2-4006-825B-9922BBF4A69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206614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EF74F6-77D2-4006-825B-9922BBF4A696}" type="datetimeFigureOut">
              <a:rPr lang="en-US" smtClean="0"/>
              <a:t>8/11/2021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11760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F74F6-77D2-4006-825B-9922BBF4A696}"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192538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4EF74F6-77D2-4006-825B-9922BBF4A696}" type="datetimeFigureOut">
              <a:rPr lang="en-US" smtClean="0"/>
              <a:t>8/11/2021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81879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10601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F74F6-77D2-4006-825B-9922BBF4A696}"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270336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F74F6-77D2-4006-825B-9922BBF4A696}"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755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F74F6-77D2-4006-825B-9922BBF4A696}"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15187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532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F74F6-77D2-4006-825B-9922BBF4A696}"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E7AAC6-08DF-450F-AE1B-D8527B4A3C95}" type="slidenum">
              <a:rPr lang="en-US" smtClean="0"/>
              <a:t>‹#›</a:t>
            </a:fld>
            <a:endParaRPr lang="en-US"/>
          </a:p>
        </p:txBody>
      </p:sp>
    </p:spTree>
    <p:extLst>
      <p:ext uri="{BB962C8B-B14F-4D97-AF65-F5344CB8AC3E}">
        <p14:creationId xmlns:p14="http://schemas.microsoft.com/office/powerpoint/2010/main" val="393397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EF74F6-77D2-4006-825B-9922BBF4A696}" type="datetimeFigureOut">
              <a:rPr lang="en-US" smtClean="0"/>
              <a:t>8/11/2021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E7AAC6-08DF-450F-AE1B-D8527B4A3C95}" type="slidenum">
              <a:rPr lang="en-US" smtClean="0"/>
              <a:t>‹#›</a:t>
            </a:fld>
            <a:endParaRPr lang="en-US"/>
          </a:p>
        </p:txBody>
      </p:sp>
    </p:spTree>
    <p:extLst>
      <p:ext uri="{BB962C8B-B14F-4D97-AF65-F5344CB8AC3E}">
        <p14:creationId xmlns:p14="http://schemas.microsoft.com/office/powerpoint/2010/main" val="71832524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825" y="600636"/>
            <a:ext cx="5294267" cy="5844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42" y="5369860"/>
            <a:ext cx="5916702" cy="1075764"/>
          </a:xfrm>
          <a:prstGeom prst="rect">
            <a:avLst/>
          </a:prstGeom>
        </p:spPr>
      </p:pic>
      <p:pic>
        <p:nvPicPr>
          <p:cNvPr id="2050" name="Picture 2" descr="The Seven Checkpoints for Student Leaders | Book by Andy Stanley, Stuart  Hall, Louie Giglio | Official Publisher Page | Simon &amp;amp; Schuster 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2420" y="717176"/>
            <a:ext cx="2824946" cy="44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5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3271" y="1407275"/>
            <a:ext cx="6104218" cy="5078313"/>
          </a:xfrm>
          <a:prstGeom prst="rect">
            <a:avLst/>
          </a:prstGeom>
        </p:spPr>
        <p:txBody>
          <a:bodyPr wrap="square">
            <a:spAutoFit/>
          </a:bodyPr>
          <a:lstStyle/>
          <a:p>
            <a:pPr algn="ctr"/>
            <a:r>
              <a:rPr lang="en-US" sz="3600" b="1" i="0" dirty="0" smtClean="0">
                <a:effectLst/>
                <a:latin typeface="Georgia" panose="02040502050405020303" pitchFamily="18" charset="0"/>
              </a:rPr>
              <a:t>If God stood in front of you right NOW and told you to do EVERYTHING to His glory, what changes would you immediately make in order to make Him the center focal point of your life?</a:t>
            </a:r>
            <a:endParaRPr lang="en-US" sz="3600" dirty="0"/>
          </a:p>
        </p:txBody>
      </p:sp>
      <p:pic>
        <p:nvPicPr>
          <p:cNvPr id="1026" name="Picture 2" descr="Can You Imagine Standing in Front of the Throne of God? | Messianic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99" y="1506071"/>
            <a:ext cx="5092743" cy="488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3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605" y="3763142"/>
            <a:ext cx="9144000" cy="2387600"/>
          </a:xfrm>
        </p:spPr>
        <p:txBody>
          <a:bodyPr>
            <a:noAutofit/>
          </a:bodyPr>
          <a:lstStyle/>
          <a:p>
            <a:pPr algn="ctr"/>
            <a:r>
              <a:rPr lang="en-US" sz="8800" dirty="0" smtClean="0">
                <a:latin typeface="Niagara Solid" panose="04020502070702020202" pitchFamily="82" charset="0"/>
              </a:rPr>
              <a:t>Ungodliness</a:t>
            </a:r>
            <a:r>
              <a:rPr lang="en-US" sz="8800" dirty="0" smtClean="0">
                <a:latin typeface="Niagara Solid" panose="04020502070702020202" pitchFamily="82" charset="0"/>
              </a:rPr>
              <a:t/>
            </a:r>
            <a:br>
              <a:rPr lang="en-US" sz="8800" dirty="0" smtClean="0">
                <a:latin typeface="Niagara Solid" panose="04020502070702020202" pitchFamily="82" charset="0"/>
              </a:rPr>
            </a:br>
            <a:r>
              <a:rPr lang="en-US" sz="8800" dirty="0" smtClean="0">
                <a:latin typeface="Niagara Solid" panose="04020502070702020202" pitchFamily="82" charset="0"/>
              </a:rPr>
              <a:t>&amp;</a:t>
            </a:r>
            <a:br>
              <a:rPr lang="en-US" sz="8800" dirty="0" smtClean="0">
                <a:latin typeface="Niagara Solid" panose="04020502070702020202" pitchFamily="82" charset="0"/>
              </a:rPr>
            </a:br>
            <a:r>
              <a:rPr lang="en-US" sz="8800" dirty="0" err="1" smtClean="0">
                <a:latin typeface="Niagara Solid" panose="04020502070702020202" pitchFamily="82" charset="0"/>
              </a:rPr>
              <a:t>Unthankfulness</a:t>
            </a:r>
            <a:r>
              <a:rPr lang="en-US" sz="6600" dirty="0" smtClean="0">
                <a:latin typeface="Colonna MT" panose="04020805060202030203" pitchFamily="82" charset="0"/>
              </a:rPr>
              <a:t/>
            </a:r>
            <a:br>
              <a:rPr lang="en-US" sz="6600" dirty="0" smtClean="0">
                <a:latin typeface="Colonna MT" panose="04020805060202030203" pitchFamily="82" charset="0"/>
              </a:rPr>
            </a:br>
            <a:r>
              <a:rPr lang="en-US" sz="6600" dirty="0">
                <a:latin typeface="Colonna MT" panose="04020805060202030203" pitchFamily="82" charset="0"/>
              </a:rPr>
              <a:t/>
            </a:r>
            <a:br>
              <a:rPr lang="en-US" sz="6600" dirty="0">
                <a:latin typeface="Colonna MT" panose="04020805060202030203" pitchFamily="82" charset="0"/>
              </a:rPr>
            </a:br>
            <a:r>
              <a:rPr lang="en-US" sz="4800" u="sng" dirty="0" smtClean="0">
                <a:latin typeface="Niagara Solid" panose="04020502070702020202" pitchFamily="82" charset="0"/>
              </a:rPr>
              <a:t>Respectable Sins Study</a:t>
            </a:r>
            <a:endParaRPr lang="en-US" sz="4800" u="sng" dirty="0">
              <a:latin typeface="Niagara Solid" panose="04020502070702020202" pitchFamily="82" charset="0"/>
            </a:endParaRPr>
          </a:p>
        </p:txBody>
      </p:sp>
    </p:spTree>
    <p:extLst>
      <p:ext uri="{BB962C8B-B14F-4D97-AF65-F5344CB8AC3E}">
        <p14:creationId xmlns:p14="http://schemas.microsoft.com/office/powerpoint/2010/main" val="44048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590" y="764373"/>
            <a:ext cx="9071610" cy="1293028"/>
          </a:xfrm>
        </p:spPr>
        <p:txBody>
          <a:bodyPr/>
          <a:lstStyle/>
          <a:p>
            <a:r>
              <a:rPr lang="en-US" dirty="0" smtClean="0"/>
              <a:t>Sins We Don’t Notice – Subtle Sins</a:t>
            </a:r>
            <a:endParaRPr lang="en-US" dirty="0"/>
          </a:p>
        </p:txBody>
      </p:sp>
      <p:sp>
        <p:nvSpPr>
          <p:cNvPr id="3" name="Content Placeholder 2"/>
          <p:cNvSpPr>
            <a:spLocks noGrp="1"/>
          </p:cNvSpPr>
          <p:nvPr>
            <p:ph idx="1"/>
          </p:nvPr>
        </p:nvSpPr>
        <p:spPr>
          <a:gradFill>
            <a:gsLst>
              <a:gs pos="10000">
                <a:schemeClr val="bg1"/>
              </a:gs>
              <a:gs pos="70000">
                <a:schemeClr val="accent6">
                  <a:lumMod val="60000"/>
                  <a:lumOff val="40000"/>
                </a:schemeClr>
              </a:gs>
              <a:gs pos="83000">
                <a:schemeClr val="accent4">
                  <a:lumMod val="75000"/>
                </a:schemeClr>
              </a:gs>
              <a:gs pos="98000">
                <a:schemeClr val="accent3">
                  <a:lumMod val="75000"/>
                </a:schemeClr>
              </a:gs>
            </a:gsLst>
            <a:lin ang="5400000" scaled="1"/>
          </a:gradFill>
        </p:spPr>
        <p:txBody>
          <a:bodyPr>
            <a:normAutofit lnSpcReduction="10000"/>
          </a:bodyPr>
          <a:lstStyle/>
          <a:p>
            <a:r>
              <a:rPr lang="en-US" b="1" dirty="0" smtClean="0"/>
              <a:t>Resentment</a:t>
            </a:r>
          </a:p>
          <a:p>
            <a:r>
              <a:rPr lang="en-US" b="1" dirty="0" smtClean="0"/>
              <a:t>Gossip</a:t>
            </a:r>
          </a:p>
          <a:p>
            <a:r>
              <a:rPr lang="en-US" b="1" dirty="0" smtClean="0"/>
              <a:t>Speaking Critical of others</a:t>
            </a:r>
          </a:p>
          <a:p>
            <a:r>
              <a:rPr lang="en-US" b="1" dirty="0" smtClean="0"/>
              <a:t>Being Selfish</a:t>
            </a:r>
          </a:p>
          <a:p>
            <a:r>
              <a:rPr lang="en-US" b="1" dirty="0" smtClean="0"/>
              <a:t>Failing to Trust God</a:t>
            </a:r>
          </a:p>
          <a:p>
            <a:r>
              <a:rPr lang="en-US" b="1" dirty="0" smtClean="0"/>
              <a:t>Materialism</a:t>
            </a:r>
          </a:p>
          <a:p>
            <a:r>
              <a:rPr lang="en-US" b="1" dirty="0" smtClean="0"/>
              <a:t>Unintended Idolatry</a:t>
            </a:r>
          </a:p>
          <a:p>
            <a:r>
              <a:rPr lang="en-US" b="1" dirty="0" smtClean="0"/>
              <a:t>Not Caring</a:t>
            </a:r>
          </a:p>
          <a:p>
            <a:r>
              <a:rPr lang="en-US" b="1" dirty="0" smtClean="0"/>
              <a:t>Language (Offensive, unintentional, cursing)</a:t>
            </a:r>
          </a:p>
          <a:p>
            <a:r>
              <a:rPr lang="en-US" b="1" dirty="0" smtClean="0"/>
              <a:t>Others???? </a:t>
            </a:r>
            <a:endParaRPr lang="en-US" b="1" dirty="0"/>
          </a:p>
        </p:txBody>
      </p:sp>
    </p:spTree>
    <p:extLst>
      <p:ext uri="{BB962C8B-B14F-4D97-AF65-F5344CB8AC3E}">
        <p14:creationId xmlns:p14="http://schemas.microsoft.com/office/powerpoint/2010/main" val="211904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Remedy?</a:t>
            </a:r>
            <a:endParaRPr lang="en-US" dirty="0"/>
          </a:p>
        </p:txBody>
      </p:sp>
      <p:sp>
        <p:nvSpPr>
          <p:cNvPr id="3" name="Content Placeholder 2"/>
          <p:cNvSpPr>
            <a:spLocks noGrp="1"/>
          </p:cNvSpPr>
          <p:nvPr>
            <p:ph idx="1"/>
          </p:nvPr>
        </p:nvSpPr>
        <p:spPr/>
        <p:txBody>
          <a:bodyPr/>
          <a:lstStyle/>
          <a:p>
            <a:r>
              <a:rPr lang="en-US" dirty="0" smtClean="0"/>
              <a:t>The Gospel utilizes our hearts to recognize sin in our lives</a:t>
            </a:r>
          </a:p>
          <a:p>
            <a:r>
              <a:rPr lang="en-US" dirty="0" smtClean="0"/>
              <a:t>The Gospel prepares us to face our Sins</a:t>
            </a:r>
          </a:p>
          <a:p>
            <a:r>
              <a:rPr lang="en-US" dirty="0" smtClean="0"/>
              <a:t>The Gospel motivates and energizes us to deal with Sin</a:t>
            </a:r>
            <a:endParaRPr lang="en-US" dirty="0"/>
          </a:p>
        </p:txBody>
      </p:sp>
    </p:spTree>
    <p:extLst>
      <p:ext uri="{BB962C8B-B14F-4D97-AF65-F5344CB8AC3E}">
        <p14:creationId xmlns:p14="http://schemas.microsoft.com/office/powerpoint/2010/main" val="24341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1"/>
            <a:ext cx="10820400" cy="4251960"/>
          </a:xfrm>
        </p:spPr>
        <p:txBody>
          <a:bodyPr>
            <a:normAutofit/>
          </a:bodyPr>
          <a:lstStyle/>
          <a:p>
            <a:pPr fontAlgn="base"/>
            <a:r>
              <a:rPr lang="en-US" dirty="0" smtClean="0"/>
              <a:t>We are all guilty of Ungodliness – Probably the most basic Sin</a:t>
            </a:r>
          </a:p>
          <a:p>
            <a:pPr fontAlgn="base"/>
            <a:r>
              <a:rPr lang="en-US" dirty="0" smtClean="0"/>
              <a:t>A person may be a nice, respectable citizen and still be an ungodly person.</a:t>
            </a:r>
          </a:p>
          <a:p>
            <a:pPr fontAlgn="base"/>
            <a:r>
              <a:rPr lang="en-US" dirty="0" smtClean="0"/>
              <a:t>The difference between ungodliness and unrighteousness</a:t>
            </a:r>
          </a:p>
          <a:p>
            <a:pPr lvl="1" fontAlgn="base"/>
            <a:r>
              <a:rPr lang="en-US" dirty="0" smtClean="0"/>
              <a:t>Ungodliness – an attitude (living everyday life with little of no thought of God, His will, His Glory, or the dependence we have on Him!)</a:t>
            </a:r>
          </a:p>
          <a:p>
            <a:pPr lvl="1" fontAlgn="base"/>
            <a:r>
              <a:rPr lang="en-US" dirty="0" smtClean="0"/>
              <a:t>Unrighteousness – sinful actions in thought, word, or deed (Romans 1:18)</a:t>
            </a:r>
            <a:endParaRPr lang="en-US" dirty="0"/>
          </a:p>
          <a:p>
            <a:pPr marL="457200" lvl="1" indent="0" fontAlgn="base">
              <a:buNone/>
            </a:pPr>
            <a:endParaRPr lang="en-US" dirty="0"/>
          </a:p>
          <a:p>
            <a:pPr marL="457200" lvl="1" indent="0" fontAlgn="base">
              <a:buNone/>
            </a:pPr>
            <a:r>
              <a:rPr lang="en-US" dirty="0" smtClean="0"/>
              <a:t>UNGODLINESS EXAMPLE:</a:t>
            </a:r>
          </a:p>
          <a:p>
            <a:pPr marL="457200" lvl="1" indent="0" fontAlgn="base">
              <a:buNone/>
            </a:pPr>
            <a:r>
              <a:rPr lang="en-US" dirty="0" smtClean="0"/>
              <a:t>Sinning with the tongue – gossip, sarcasm, unkind words</a:t>
            </a:r>
          </a:p>
          <a:p>
            <a:pPr marL="457200" lvl="1" indent="0" fontAlgn="base">
              <a:buNone/>
            </a:pPr>
            <a:endParaRPr lang="en-US" dirty="0"/>
          </a:p>
          <a:p>
            <a:pPr marL="457200" lvl="1" indent="0" fontAlgn="base">
              <a:buNone/>
            </a:pPr>
            <a:r>
              <a:rPr lang="en-US" sz="2400" b="1" u="sng" dirty="0" smtClean="0"/>
              <a:t>ALL OTHER “ACCEPTABLE SINS” CAN BE TRACED TO UNGODLINESS</a:t>
            </a:r>
          </a:p>
        </p:txBody>
      </p:sp>
      <p:sp>
        <p:nvSpPr>
          <p:cNvPr id="4" name="Title 1"/>
          <p:cNvSpPr>
            <a:spLocks noGrp="1"/>
          </p:cNvSpPr>
          <p:nvPr>
            <p:ph type="title"/>
          </p:nvPr>
        </p:nvSpPr>
        <p:spPr>
          <a:xfrm>
            <a:off x="2895600" y="764373"/>
            <a:ext cx="8610600" cy="1293028"/>
          </a:xfrm>
        </p:spPr>
        <p:txBody>
          <a:bodyPr/>
          <a:lstStyle/>
          <a:p>
            <a:r>
              <a:rPr lang="en-US" dirty="0" smtClean="0"/>
              <a:t>ungodliness</a:t>
            </a:r>
            <a:endParaRPr lang="en-US" dirty="0"/>
          </a:p>
        </p:txBody>
      </p:sp>
    </p:spTree>
    <p:extLst>
      <p:ext uri="{BB962C8B-B14F-4D97-AF65-F5344CB8AC3E}">
        <p14:creationId xmlns:p14="http://schemas.microsoft.com/office/powerpoint/2010/main" val="134028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Ungodliness</a:t>
            </a:r>
            <a:endParaRPr lang="en-US" dirty="0"/>
          </a:p>
        </p:txBody>
      </p:sp>
      <p:sp>
        <p:nvSpPr>
          <p:cNvPr id="3" name="Content Placeholder 2"/>
          <p:cNvSpPr>
            <a:spLocks noGrp="1"/>
          </p:cNvSpPr>
          <p:nvPr>
            <p:ph idx="1"/>
          </p:nvPr>
        </p:nvSpPr>
        <p:spPr/>
        <p:txBody>
          <a:bodyPr/>
          <a:lstStyle/>
          <a:p>
            <a:r>
              <a:rPr lang="en-US" dirty="0" smtClean="0"/>
              <a:t>James 4:13-5</a:t>
            </a:r>
          </a:p>
          <a:p>
            <a:pPr lvl="1"/>
            <a:r>
              <a:rPr lang="en-US" dirty="0" smtClean="0"/>
              <a:t>James does not condemn people for making plans, he condemns their failure to depend on God</a:t>
            </a:r>
          </a:p>
          <a:p>
            <a:pPr lvl="1"/>
            <a:r>
              <a:rPr lang="en-US" dirty="0" smtClean="0"/>
              <a:t>Are we depending on God in every area of our life?</a:t>
            </a:r>
          </a:p>
          <a:p>
            <a:pPr lvl="1"/>
            <a:r>
              <a:rPr lang="en-US" dirty="0" smtClean="0"/>
              <a:t>Are we praying for ourselves, families, and friends in GODs WILL?</a:t>
            </a:r>
          </a:p>
          <a:p>
            <a:pPr lvl="1"/>
            <a:r>
              <a:rPr lang="en-US" dirty="0" smtClean="0"/>
              <a:t>Will my activities each day glorify and honor God?</a:t>
            </a:r>
          </a:p>
          <a:p>
            <a:pPr lvl="1"/>
            <a:endParaRPr lang="en-US" dirty="0"/>
          </a:p>
          <a:p>
            <a:pPr lvl="1"/>
            <a:r>
              <a:rPr lang="en-US" dirty="0" smtClean="0"/>
              <a:t>HOW UNGOLDY AM I?</a:t>
            </a:r>
            <a:endParaRPr lang="en-US" dirty="0"/>
          </a:p>
          <a:p>
            <a:pPr lvl="1"/>
            <a:r>
              <a:rPr lang="en-US" dirty="0" smtClean="0"/>
              <a:t>We are not to wait on the Glory of God, but rather run towards it!</a:t>
            </a:r>
          </a:p>
          <a:p>
            <a:pPr lvl="1"/>
            <a:r>
              <a:rPr lang="en-US" dirty="0" smtClean="0"/>
              <a:t>Pray God will make us all more aware of our Ungodliness</a:t>
            </a:r>
            <a:endParaRPr lang="en-US" dirty="0"/>
          </a:p>
        </p:txBody>
      </p:sp>
    </p:spTree>
    <p:extLst>
      <p:ext uri="{BB962C8B-B14F-4D97-AF65-F5344CB8AC3E}">
        <p14:creationId xmlns:p14="http://schemas.microsoft.com/office/powerpoint/2010/main" val="26521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Unthankfulness</a:t>
            </a:r>
            <a:endParaRPr lang="en-US" dirty="0"/>
          </a:p>
        </p:txBody>
      </p:sp>
      <p:sp>
        <p:nvSpPr>
          <p:cNvPr id="3" name="Content Placeholder 2"/>
          <p:cNvSpPr>
            <a:spLocks noGrp="1"/>
          </p:cNvSpPr>
          <p:nvPr>
            <p:ph idx="1"/>
          </p:nvPr>
        </p:nvSpPr>
        <p:spPr/>
        <p:txBody>
          <a:bodyPr/>
          <a:lstStyle/>
          <a:p>
            <a:r>
              <a:rPr lang="en-US" dirty="0" smtClean="0"/>
              <a:t>Luke 17:11-19</a:t>
            </a:r>
          </a:p>
          <a:p>
            <a:pPr lvl="1"/>
            <a:r>
              <a:rPr lang="en-US" dirty="0" smtClean="0"/>
              <a:t>How could those 9 men be so grateful as to not even turn back and say thank you to Jesus?</a:t>
            </a:r>
          </a:p>
          <a:p>
            <a:pPr lvl="1"/>
            <a:r>
              <a:rPr lang="en-US" dirty="0" smtClean="0"/>
              <a:t>Jesus giving us spiritual life is the greatest miracle we can have in our lives</a:t>
            </a:r>
          </a:p>
          <a:p>
            <a:pPr lvl="2"/>
            <a:r>
              <a:rPr lang="en-US" dirty="0" smtClean="0"/>
              <a:t>Have you stopped to thank God for the spiritual life Jesus has given you?</a:t>
            </a:r>
          </a:p>
          <a:p>
            <a:pPr lvl="1"/>
            <a:r>
              <a:rPr lang="en-US" dirty="0" smtClean="0"/>
              <a:t>Our lives should be a continual act of giving thanks (Acts 17:25)</a:t>
            </a:r>
          </a:p>
          <a:p>
            <a:pPr lvl="1"/>
            <a:r>
              <a:rPr lang="en-US" dirty="0" smtClean="0"/>
              <a:t>Deuteronomy 8:11-18</a:t>
            </a:r>
          </a:p>
          <a:p>
            <a:pPr lvl="1"/>
            <a:r>
              <a:rPr lang="en-US" dirty="0" smtClean="0"/>
              <a:t>1 Thessalonians 5:18 – Thanks in All Circumstances</a:t>
            </a:r>
          </a:p>
          <a:p>
            <a:pPr lvl="2"/>
            <a:r>
              <a:rPr lang="en-US" dirty="0" smtClean="0"/>
              <a:t>Are we to give thanks to God when the circumstances do not turn out as we hoped?</a:t>
            </a:r>
          </a:p>
          <a:p>
            <a:pPr lvl="1"/>
            <a:r>
              <a:rPr lang="en-US" dirty="0" smtClean="0"/>
              <a:t>Ephesians 5:20</a:t>
            </a:r>
            <a:endParaRPr lang="en-US" dirty="0"/>
          </a:p>
        </p:txBody>
      </p:sp>
    </p:spTree>
    <p:extLst>
      <p:ext uri="{BB962C8B-B14F-4D97-AF65-F5344CB8AC3E}">
        <p14:creationId xmlns:p14="http://schemas.microsoft.com/office/powerpoint/2010/main" val="26779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our Sin</a:t>
            </a:r>
            <a:endParaRPr lang="en-US" dirty="0"/>
          </a:p>
        </p:txBody>
      </p:sp>
      <p:sp>
        <p:nvSpPr>
          <p:cNvPr id="3" name="Content Placeholder 2"/>
          <p:cNvSpPr>
            <a:spLocks noGrp="1"/>
          </p:cNvSpPr>
          <p:nvPr>
            <p:ph idx="1"/>
          </p:nvPr>
        </p:nvSpPr>
        <p:spPr>
          <a:xfrm>
            <a:off x="685800" y="2057401"/>
            <a:ext cx="10820400" cy="4251960"/>
          </a:xfrm>
        </p:spPr>
        <p:txBody>
          <a:bodyPr>
            <a:normAutofit/>
          </a:bodyPr>
          <a:lstStyle/>
          <a:p>
            <a:pPr fontAlgn="base"/>
            <a:r>
              <a:rPr lang="en-US" dirty="0"/>
              <a:t>1. </a:t>
            </a:r>
            <a:r>
              <a:rPr lang="en-US" b="1" dirty="0"/>
              <a:t>Address your sin in the context of the </a:t>
            </a:r>
            <a:r>
              <a:rPr lang="en-US" b="1" dirty="0" smtClean="0"/>
              <a:t>Gospel</a:t>
            </a:r>
            <a:r>
              <a:rPr lang="en-US" dirty="0"/>
              <a:t>. </a:t>
            </a:r>
          </a:p>
          <a:p>
            <a:pPr fontAlgn="base"/>
            <a:r>
              <a:rPr lang="en-US" dirty="0" smtClean="0"/>
              <a:t>2</a:t>
            </a:r>
            <a:r>
              <a:rPr lang="en-US" dirty="0"/>
              <a:t>.</a:t>
            </a:r>
            <a:r>
              <a:rPr lang="en-US" b="1" dirty="0"/>
              <a:t> Learn to rely on the enabling power of the Holy Spirit</a:t>
            </a:r>
            <a:r>
              <a:rPr lang="en-US" dirty="0"/>
              <a:t>. </a:t>
            </a:r>
            <a:endParaRPr lang="en-US" dirty="0" smtClean="0"/>
          </a:p>
          <a:p>
            <a:pPr fontAlgn="base"/>
            <a:r>
              <a:rPr lang="en-US" dirty="0" smtClean="0"/>
              <a:t>3</a:t>
            </a:r>
            <a:r>
              <a:rPr lang="en-US" dirty="0"/>
              <a:t>. </a:t>
            </a:r>
            <a:r>
              <a:rPr lang="en-US" b="1" dirty="0"/>
              <a:t>Recognize responsibility to take practical </a:t>
            </a:r>
            <a:r>
              <a:rPr lang="en-US" b="1" dirty="0" smtClean="0"/>
              <a:t>steps in dealing with sin</a:t>
            </a:r>
            <a:r>
              <a:rPr lang="en-US" dirty="0" smtClean="0"/>
              <a:t> </a:t>
            </a:r>
          </a:p>
          <a:p>
            <a:pPr fontAlgn="base"/>
            <a:r>
              <a:rPr lang="en-US" dirty="0" smtClean="0"/>
              <a:t>4</a:t>
            </a:r>
            <a:r>
              <a:rPr lang="en-US" dirty="0"/>
              <a:t>. </a:t>
            </a:r>
            <a:r>
              <a:rPr lang="en-US" b="1" dirty="0"/>
              <a:t>Identify specific areas of “acceptable” sin</a:t>
            </a:r>
            <a:r>
              <a:rPr lang="en-US" dirty="0"/>
              <a:t>. </a:t>
            </a:r>
          </a:p>
          <a:p>
            <a:pPr fontAlgn="base"/>
            <a:r>
              <a:rPr lang="en-US" dirty="0"/>
              <a:t>5.</a:t>
            </a:r>
            <a:r>
              <a:rPr lang="en-US" b="1" dirty="0"/>
              <a:t> </a:t>
            </a:r>
            <a:r>
              <a:rPr lang="en-US" b="1" dirty="0" smtClean="0"/>
              <a:t>Seek Applicable Scripture for each of our subtle sins.</a:t>
            </a:r>
            <a:endParaRPr lang="en-US" dirty="0" smtClean="0"/>
          </a:p>
          <a:p>
            <a:pPr fontAlgn="base"/>
            <a:r>
              <a:rPr lang="en-US" dirty="0" smtClean="0"/>
              <a:t>6</a:t>
            </a:r>
            <a:r>
              <a:rPr lang="en-US" dirty="0"/>
              <a:t>.</a:t>
            </a:r>
            <a:r>
              <a:rPr lang="en-US" b="1" dirty="0"/>
              <a:t> </a:t>
            </a:r>
            <a:r>
              <a:rPr lang="en-US" b="1" dirty="0" smtClean="0"/>
              <a:t>Pray over </a:t>
            </a:r>
            <a:r>
              <a:rPr lang="en-US" b="1" dirty="0"/>
              <a:t>the sins you tolerat</a:t>
            </a:r>
            <a:r>
              <a:rPr lang="en-US" dirty="0"/>
              <a:t>e. </a:t>
            </a:r>
          </a:p>
          <a:p>
            <a:pPr fontAlgn="base"/>
            <a:r>
              <a:rPr lang="en-US" dirty="0"/>
              <a:t>7. </a:t>
            </a:r>
            <a:r>
              <a:rPr lang="en-US" b="1" dirty="0"/>
              <a:t>Involve </a:t>
            </a:r>
            <a:r>
              <a:rPr lang="en-US" b="1" dirty="0" smtClean="0"/>
              <a:t>others, </a:t>
            </a:r>
            <a:r>
              <a:rPr lang="en-US" b="1" dirty="0"/>
              <a:t>trusted people in your struggle</a:t>
            </a:r>
            <a:r>
              <a:rPr lang="en-US" dirty="0"/>
              <a:t>. </a:t>
            </a:r>
          </a:p>
        </p:txBody>
      </p:sp>
    </p:spTree>
    <p:extLst>
      <p:ext uri="{BB962C8B-B14F-4D97-AF65-F5344CB8AC3E}">
        <p14:creationId xmlns:p14="http://schemas.microsoft.com/office/powerpoint/2010/main" val="319699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idea</a:t>
            </a:r>
            <a:endParaRPr lang="en-US" dirty="0"/>
          </a:p>
        </p:txBody>
      </p:sp>
      <p:sp>
        <p:nvSpPr>
          <p:cNvPr id="3" name="Content Placeholder 2"/>
          <p:cNvSpPr>
            <a:spLocks noGrp="1"/>
          </p:cNvSpPr>
          <p:nvPr>
            <p:ph idx="1"/>
          </p:nvPr>
        </p:nvSpPr>
        <p:spPr/>
        <p:txBody>
          <a:bodyPr>
            <a:normAutofit/>
          </a:bodyPr>
          <a:lstStyle/>
          <a:p>
            <a:r>
              <a:rPr lang="en-US" dirty="0" smtClean="0"/>
              <a:t>Have you been able to notice any attitudes or actions you never regarded as sin? </a:t>
            </a:r>
          </a:p>
          <a:p>
            <a:r>
              <a:rPr lang="en-US" dirty="0" smtClean="0"/>
              <a:t>Have you been able to realize the acceptable sins are still sinful and serious?</a:t>
            </a:r>
          </a:p>
          <a:p>
            <a:endParaRPr lang="en-US" dirty="0"/>
          </a:p>
          <a:p>
            <a:pPr marL="0" indent="0">
              <a:buNone/>
            </a:pPr>
            <a:r>
              <a:rPr lang="en-US" sz="2800" b="1" dirty="0" smtClean="0"/>
              <a:t>UNGODLINESS IS THE ROOT OF OTHER “RESPECTABLE” SINS</a:t>
            </a:r>
          </a:p>
          <a:p>
            <a:pPr marL="0" indent="0">
              <a:buNone/>
            </a:pPr>
            <a:endParaRPr lang="en-US" sz="2800" b="1" dirty="0"/>
          </a:p>
          <a:p>
            <a:pPr marL="0" indent="0">
              <a:buNone/>
            </a:pPr>
            <a:r>
              <a:rPr lang="en-US" sz="2800" b="1" dirty="0" smtClean="0"/>
              <a:t>UNTHANKFULNESS IS AN ATTITUDE THAT GOD HATES</a:t>
            </a:r>
            <a:endParaRPr lang="en-US" sz="2800" b="1" dirty="0"/>
          </a:p>
        </p:txBody>
      </p:sp>
    </p:spTree>
    <p:extLst>
      <p:ext uri="{BB962C8B-B14F-4D97-AF65-F5344CB8AC3E}">
        <p14:creationId xmlns:p14="http://schemas.microsoft.com/office/powerpoint/2010/main" val="19381010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107</TotalTime>
  <Words>549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Century Gothic</vt:lpstr>
      <vt:lpstr>Colonna MT</vt:lpstr>
      <vt:lpstr>Georgia</vt:lpstr>
      <vt:lpstr>Niagara Solid</vt:lpstr>
      <vt:lpstr>Vapor Trail</vt:lpstr>
      <vt:lpstr>PowerPoint Presentation</vt:lpstr>
      <vt:lpstr>Ungodliness &amp; Unthankfulness  Respectable Sins Study</vt:lpstr>
      <vt:lpstr>Sins We Don’t Notice – Subtle Sins</vt:lpstr>
      <vt:lpstr>The Remedy?</vt:lpstr>
      <vt:lpstr>ungodliness</vt:lpstr>
      <vt:lpstr>Ungodliness</vt:lpstr>
      <vt:lpstr>Unthankfulness</vt:lpstr>
      <vt:lpstr>Dealing with our Sin</vt:lpstr>
      <vt:lpstr>The main idea</vt:lpstr>
      <vt:lpstr>PowerPoint Presentation</vt:lpstr>
    </vt:vector>
  </TitlesOfParts>
  <Company>Youth Villages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Remedy for Sin &amp; Dealing with our Sin  Respectable Sins Study</dc:title>
  <dc:creator>Raines, Christopher</dc:creator>
  <cp:lastModifiedBy>Raines, Christopher</cp:lastModifiedBy>
  <cp:revision>14</cp:revision>
  <cp:lastPrinted>2021-08-04T17:16:54Z</cp:lastPrinted>
  <dcterms:created xsi:type="dcterms:W3CDTF">2021-08-04T16:37:52Z</dcterms:created>
  <dcterms:modified xsi:type="dcterms:W3CDTF">2021-08-11T19:27:13Z</dcterms:modified>
</cp:coreProperties>
</file>