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4EF74F6-77D2-4006-825B-9922BBF4A69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3E7AAC6-08DF-450F-AE1B-D8527B4A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9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74F6-77D2-4006-825B-9922BBF4A69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AAC6-08DF-450F-AE1B-D8527B4A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9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4EF74F6-77D2-4006-825B-9922BBF4A69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3E7AAC6-08DF-450F-AE1B-D8527B4A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61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4EF74F6-77D2-4006-825B-9922BBF4A69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3E7AAC6-08DF-450F-AE1B-D8527B4A3C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7482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4EF74F6-77D2-4006-825B-9922BBF4A69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3E7AAC6-08DF-450F-AE1B-D8527B4A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43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74F6-77D2-4006-825B-9922BBF4A69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AAC6-08DF-450F-AE1B-D8527B4A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87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74F6-77D2-4006-825B-9922BBF4A69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AAC6-08DF-450F-AE1B-D8527B4A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34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74F6-77D2-4006-825B-9922BBF4A69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AAC6-08DF-450F-AE1B-D8527B4A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44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4EF74F6-77D2-4006-825B-9922BBF4A69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3E7AAC6-08DF-450F-AE1B-D8527B4A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0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74F6-77D2-4006-825B-9922BBF4A69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AAC6-08DF-450F-AE1B-D8527B4A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83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4EF74F6-77D2-4006-825B-9922BBF4A69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3E7AAC6-08DF-450F-AE1B-D8527B4A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95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74F6-77D2-4006-825B-9922BBF4A69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AAC6-08DF-450F-AE1B-D8527B4A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3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74F6-77D2-4006-825B-9922BBF4A69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AAC6-08DF-450F-AE1B-D8527B4A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6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74F6-77D2-4006-825B-9922BBF4A69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AAC6-08DF-450F-AE1B-D8527B4A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74F6-77D2-4006-825B-9922BBF4A69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AAC6-08DF-450F-AE1B-D8527B4A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74F6-77D2-4006-825B-9922BBF4A69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AAC6-08DF-450F-AE1B-D8527B4A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01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74F6-77D2-4006-825B-9922BBF4A69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AAC6-08DF-450F-AE1B-D8527B4A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7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F74F6-77D2-4006-825B-9922BBF4A69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7AAC6-08DF-450F-AE1B-D8527B4A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252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3605" y="3763142"/>
            <a:ext cx="9144000" cy="23876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Niagara Solid" panose="04020502070702020202" pitchFamily="82" charset="0"/>
              </a:rPr>
              <a:t>The Remedy for Sin</a:t>
            </a:r>
            <a:br>
              <a:rPr lang="en-US" sz="8800" dirty="0" smtClean="0">
                <a:latin typeface="Niagara Solid" panose="04020502070702020202" pitchFamily="82" charset="0"/>
              </a:rPr>
            </a:br>
            <a:r>
              <a:rPr lang="en-US" sz="8800" dirty="0" smtClean="0">
                <a:latin typeface="Niagara Solid" panose="04020502070702020202" pitchFamily="82" charset="0"/>
              </a:rPr>
              <a:t>&amp;</a:t>
            </a:r>
            <a:br>
              <a:rPr lang="en-US" sz="8800" dirty="0" smtClean="0">
                <a:latin typeface="Niagara Solid" panose="04020502070702020202" pitchFamily="82" charset="0"/>
              </a:rPr>
            </a:br>
            <a:r>
              <a:rPr lang="en-US" sz="8800" dirty="0" smtClean="0">
                <a:latin typeface="Niagara Solid" panose="04020502070702020202" pitchFamily="82" charset="0"/>
              </a:rPr>
              <a:t>Dealing with our Sin</a:t>
            </a:r>
            <a:r>
              <a:rPr lang="en-US" sz="6600" dirty="0" smtClean="0">
                <a:latin typeface="Colonna MT" panose="04020805060202030203" pitchFamily="82" charset="0"/>
              </a:rPr>
              <a:t/>
            </a:r>
            <a:br>
              <a:rPr lang="en-US" sz="6600" dirty="0" smtClean="0">
                <a:latin typeface="Colonna MT" panose="04020805060202030203" pitchFamily="82" charset="0"/>
              </a:rPr>
            </a:br>
            <a:r>
              <a:rPr lang="en-US" sz="6600" dirty="0">
                <a:latin typeface="Colonna MT" panose="04020805060202030203" pitchFamily="82" charset="0"/>
              </a:rPr>
              <a:t/>
            </a:r>
            <a:br>
              <a:rPr lang="en-US" sz="6600" dirty="0">
                <a:latin typeface="Colonna MT" panose="04020805060202030203" pitchFamily="82" charset="0"/>
              </a:rPr>
            </a:br>
            <a:r>
              <a:rPr lang="en-US" sz="4800" u="sng" dirty="0" smtClean="0">
                <a:latin typeface="Niagara Solid" panose="04020502070702020202" pitchFamily="82" charset="0"/>
              </a:rPr>
              <a:t>Respectable Sins Study</a:t>
            </a:r>
            <a:endParaRPr lang="en-US" sz="4800" u="sng" dirty="0">
              <a:latin typeface="Niagara Solid" panose="040205020707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48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8 Respectable Sins: Confronting the Sins We Tolerate Quotes &amp;amp; Sayings with  Wallpapers &amp;amp; Posters - Quotes.Pu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410" y="959223"/>
            <a:ext cx="8127813" cy="4925947"/>
          </a:xfrm>
          <a:prstGeom prst="rect">
            <a:avLst/>
          </a:prstGeom>
          <a:noFill/>
          <a:ln w="60325">
            <a:gradFill>
              <a:gsLst>
                <a:gs pos="6000">
                  <a:schemeClr val="tx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289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590" y="764373"/>
            <a:ext cx="9071610" cy="1293028"/>
          </a:xfrm>
        </p:spPr>
        <p:txBody>
          <a:bodyPr/>
          <a:lstStyle/>
          <a:p>
            <a:r>
              <a:rPr lang="en-US" dirty="0" smtClean="0"/>
              <a:t>Sins We Don’t Notice – Subtle Sins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10000">
                <a:schemeClr val="bg1"/>
              </a:gs>
              <a:gs pos="70000">
                <a:schemeClr val="accent6">
                  <a:lumMod val="60000"/>
                  <a:lumOff val="40000"/>
                </a:schemeClr>
              </a:gs>
              <a:gs pos="83000">
                <a:schemeClr val="accent4">
                  <a:lumMod val="75000"/>
                </a:schemeClr>
              </a:gs>
              <a:gs pos="98000">
                <a:schemeClr val="accent3">
                  <a:lumMod val="75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r>
              <a:rPr lang="en-US" b="1" dirty="0" smtClean="0"/>
              <a:t>Resentment</a:t>
            </a:r>
          </a:p>
          <a:p>
            <a:r>
              <a:rPr lang="en-US" b="1" dirty="0" smtClean="0"/>
              <a:t>Gossip</a:t>
            </a:r>
          </a:p>
          <a:p>
            <a:r>
              <a:rPr lang="en-US" b="1" dirty="0" smtClean="0"/>
              <a:t>Speaking Critical of others</a:t>
            </a:r>
          </a:p>
          <a:p>
            <a:r>
              <a:rPr lang="en-US" b="1" dirty="0" smtClean="0"/>
              <a:t>Being Selfish</a:t>
            </a:r>
          </a:p>
          <a:p>
            <a:r>
              <a:rPr lang="en-US" b="1" dirty="0" smtClean="0"/>
              <a:t>Failing to Trust God</a:t>
            </a:r>
          </a:p>
          <a:p>
            <a:r>
              <a:rPr lang="en-US" b="1" dirty="0" smtClean="0"/>
              <a:t>Materialism</a:t>
            </a:r>
          </a:p>
          <a:p>
            <a:r>
              <a:rPr lang="en-US" b="1" dirty="0" smtClean="0"/>
              <a:t>Unintended Idolatry</a:t>
            </a:r>
          </a:p>
          <a:p>
            <a:r>
              <a:rPr lang="en-US" b="1" dirty="0" smtClean="0"/>
              <a:t>Not Caring</a:t>
            </a:r>
          </a:p>
          <a:p>
            <a:r>
              <a:rPr lang="en-US" b="1" dirty="0" smtClean="0"/>
              <a:t>Language (Offensive, unintentional, cursing)</a:t>
            </a:r>
          </a:p>
          <a:p>
            <a:r>
              <a:rPr lang="en-US" b="1" dirty="0" smtClean="0"/>
              <a:t>Others????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19043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Remedy?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Gospel utilizes our hearts to recognize sin in our lives</a:t>
            </a:r>
          </a:p>
          <a:p>
            <a:r>
              <a:rPr lang="en-US" dirty="0" smtClean="0"/>
              <a:t>The Gospel prepares us to face our Sins</a:t>
            </a:r>
          </a:p>
          <a:p>
            <a:r>
              <a:rPr lang="en-US" dirty="0" smtClean="0"/>
              <a:t>The Gospel motivates and energizes us to deal with 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111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our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1"/>
            <a:ext cx="10820400" cy="4251960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1. </a:t>
            </a:r>
            <a:r>
              <a:rPr lang="en-US" b="1" dirty="0"/>
              <a:t>Address your sin in the context of the </a:t>
            </a:r>
            <a:r>
              <a:rPr lang="en-US" b="1" dirty="0" smtClean="0"/>
              <a:t>Gospel</a:t>
            </a:r>
            <a:r>
              <a:rPr lang="en-US" dirty="0"/>
              <a:t>. </a:t>
            </a:r>
          </a:p>
          <a:p>
            <a:pPr fontAlgn="base"/>
            <a:r>
              <a:rPr lang="en-US" dirty="0" smtClean="0"/>
              <a:t>2</a:t>
            </a:r>
            <a:r>
              <a:rPr lang="en-US" dirty="0"/>
              <a:t>.</a:t>
            </a:r>
            <a:r>
              <a:rPr lang="en-US" b="1" dirty="0"/>
              <a:t> Learn to rely on the enabling power of the Holy Spirit</a:t>
            </a:r>
            <a:r>
              <a:rPr lang="en-US" dirty="0"/>
              <a:t>. </a:t>
            </a:r>
            <a:endParaRPr lang="en-US" dirty="0" smtClean="0"/>
          </a:p>
          <a:p>
            <a:pPr fontAlgn="base"/>
            <a:r>
              <a:rPr lang="en-US" dirty="0" smtClean="0"/>
              <a:t>3</a:t>
            </a:r>
            <a:r>
              <a:rPr lang="en-US" dirty="0"/>
              <a:t>. </a:t>
            </a:r>
            <a:r>
              <a:rPr lang="en-US" b="1" dirty="0"/>
              <a:t>Recognize responsibility to take practical </a:t>
            </a:r>
            <a:r>
              <a:rPr lang="en-US" b="1" dirty="0" smtClean="0"/>
              <a:t>steps in dealing with sin</a:t>
            </a:r>
            <a:r>
              <a:rPr lang="en-US" dirty="0" smtClean="0"/>
              <a:t> </a:t>
            </a:r>
          </a:p>
          <a:p>
            <a:pPr fontAlgn="base"/>
            <a:r>
              <a:rPr lang="en-US" dirty="0" smtClean="0"/>
              <a:t>4</a:t>
            </a:r>
            <a:r>
              <a:rPr lang="en-US" dirty="0"/>
              <a:t>. </a:t>
            </a:r>
            <a:r>
              <a:rPr lang="en-US" b="1" dirty="0"/>
              <a:t>Identify specific areas of “acceptable” sin</a:t>
            </a:r>
            <a:r>
              <a:rPr lang="en-US" dirty="0"/>
              <a:t>. </a:t>
            </a:r>
          </a:p>
          <a:p>
            <a:pPr fontAlgn="base"/>
            <a:r>
              <a:rPr lang="en-US" dirty="0"/>
              <a:t>5.</a:t>
            </a:r>
            <a:r>
              <a:rPr lang="en-US" b="1" dirty="0"/>
              <a:t> </a:t>
            </a:r>
            <a:r>
              <a:rPr lang="en-US" b="1" dirty="0" smtClean="0"/>
              <a:t>Seek Applicable Scripture for each of our subtle sins.</a:t>
            </a:r>
            <a:endParaRPr lang="en-US" dirty="0" smtClean="0"/>
          </a:p>
          <a:p>
            <a:pPr fontAlgn="base"/>
            <a:r>
              <a:rPr lang="en-US" dirty="0" smtClean="0"/>
              <a:t>6</a:t>
            </a:r>
            <a:r>
              <a:rPr lang="en-US" dirty="0"/>
              <a:t>.</a:t>
            </a:r>
            <a:r>
              <a:rPr lang="en-US" b="1" dirty="0"/>
              <a:t> </a:t>
            </a:r>
            <a:r>
              <a:rPr lang="en-US" b="1" dirty="0" smtClean="0"/>
              <a:t>Pray over </a:t>
            </a:r>
            <a:r>
              <a:rPr lang="en-US" b="1" dirty="0"/>
              <a:t>the sins you tolerat</a:t>
            </a:r>
            <a:r>
              <a:rPr lang="en-US" dirty="0"/>
              <a:t>e. </a:t>
            </a:r>
          </a:p>
          <a:p>
            <a:pPr fontAlgn="base"/>
            <a:r>
              <a:rPr lang="en-US" dirty="0"/>
              <a:t>7. </a:t>
            </a:r>
            <a:r>
              <a:rPr lang="en-US" b="1" dirty="0"/>
              <a:t>Involve </a:t>
            </a:r>
            <a:r>
              <a:rPr lang="en-US" b="1" dirty="0" smtClean="0"/>
              <a:t>others, </a:t>
            </a:r>
            <a:r>
              <a:rPr lang="en-US" b="1" dirty="0"/>
              <a:t>trusted people in your struggle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96990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Verses Used for this Session!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Isaiah 53:6</a:t>
            </a:r>
          </a:p>
          <a:p>
            <a:r>
              <a:rPr lang="en-US" dirty="0" smtClean="0"/>
              <a:t>Romans 8:31</a:t>
            </a:r>
          </a:p>
          <a:p>
            <a:r>
              <a:rPr lang="en-US" dirty="0" smtClean="0"/>
              <a:t>Isaiah 43:25</a:t>
            </a:r>
          </a:p>
          <a:p>
            <a:r>
              <a:rPr lang="en-US" dirty="0" smtClean="0"/>
              <a:t>Isaiah 53:6</a:t>
            </a:r>
          </a:p>
          <a:p>
            <a:r>
              <a:rPr lang="en-US" dirty="0" smtClean="0"/>
              <a:t>Romans 4:7-8</a:t>
            </a:r>
          </a:p>
          <a:p>
            <a:r>
              <a:rPr lang="en-US" dirty="0" smtClean="0"/>
              <a:t>Romans 8:1</a:t>
            </a:r>
          </a:p>
          <a:p>
            <a:r>
              <a:rPr lang="en-US" dirty="0" smtClean="0"/>
              <a:t>Romans 8:13</a:t>
            </a:r>
          </a:p>
          <a:p>
            <a:r>
              <a:rPr lang="en-US" dirty="0" smtClean="0"/>
              <a:t>Psalm 119:11</a:t>
            </a:r>
          </a:p>
          <a:p>
            <a:r>
              <a:rPr lang="en-US" dirty="0" smtClean="0"/>
              <a:t>Philippians 3:1-11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0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1 John 1: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8943" y="1588294"/>
            <a:ext cx="2857500" cy="2524126"/>
          </a:xfrm>
          <a:prstGeom prst="rect">
            <a:avLst/>
          </a:prstGeom>
          <a:gradFill>
            <a:gsLst>
              <a:gs pos="6000">
                <a:schemeClr val="tx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47625">
            <a:solidFill>
              <a:schemeClr val="tx1"/>
            </a:solidFill>
          </a:ln>
          <a:effectLst>
            <a:glow rad="749300">
              <a:schemeClr val="accent1">
                <a:alpha val="40000"/>
              </a:schemeClr>
            </a:glow>
          </a:effectLst>
        </p:spPr>
      </p:pic>
      <p:pic>
        <p:nvPicPr>
          <p:cNvPr id="1030" name="Picture 6" descr="confess our si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" y="1588294"/>
            <a:ext cx="7703073" cy="3581255"/>
          </a:xfrm>
          <a:prstGeom prst="rect">
            <a:avLst/>
          </a:prstGeom>
          <a:gradFill>
            <a:gsLst>
              <a:gs pos="6000">
                <a:schemeClr val="tx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525780" y="5426692"/>
            <a:ext cx="77030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0" dirty="0" smtClean="0">
                <a:effectLst/>
                <a:latin typeface="Georgia" panose="02040502050405020303" pitchFamily="18" charset="0"/>
              </a:rPr>
              <a:t>The word confess means to agree with the things Jesus teaches, especially regarding those things that help us live up to our identity as children of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126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40</TotalTime>
  <Words>227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Colonna MT</vt:lpstr>
      <vt:lpstr>Georgia</vt:lpstr>
      <vt:lpstr>Niagara Solid</vt:lpstr>
      <vt:lpstr>Vapor Trail</vt:lpstr>
      <vt:lpstr>The Remedy for Sin &amp; Dealing with our Sin  Respectable Sins Study</vt:lpstr>
      <vt:lpstr>PowerPoint Presentation</vt:lpstr>
      <vt:lpstr>Sins We Don’t Notice – Subtle Sins</vt:lpstr>
      <vt:lpstr>The Remedy?</vt:lpstr>
      <vt:lpstr>Dealing with our Sin</vt:lpstr>
      <vt:lpstr>Verses Used for this Session!</vt:lpstr>
      <vt:lpstr>PowerPoint Presentation</vt:lpstr>
    </vt:vector>
  </TitlesOfParts>
  <Company>Youth Villages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Remedy for Sin &amp; Dealing with our Sin  Respectable Sins Study</dc:title>
  <dc:creator>Raines, Christopher</dc:creator>
  <cp:lastModifiedBy>Raines, Christopher</cp:lastModifiedBy>
  <cp:revision>8</cp:revision>
  <cp:lastPrinted>2021-08-04T17:16:54Z</cp:lastPrinted>
  <dcterms:created xsi:type="dcterms:W3CDTF">2021-08-04T16:37:52Z</dcterms:created>
  <dcterms:modified xsi:type="dcterms:W3CDTF">2021-08-04T17:18:19Z</dcterms:modified>
</cp:coreProperties>
</file>