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2" d="100"/>
          <a:sy n="82" d="100"/>
        </p:scale>
        <p:origin x="11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A12A03-1254-4DDC-829A-610FF1877D4D}" type="datetimeFigureOut">
              <a:rPr lang="en-US" smtClean="0"/>
              <a:t>9/1/2021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3FEEC43-532E-49C1-B5CE-7484B4C2D126}" type="slidenum">
              <a:rPr lang="en-US" smtClean="0"/>
              <a:t>‹#›</a:t>
            </a:fld>
            <a:endParaRPr lang="en-US"/>
          </a:p>
        </p:txBody>
      </p:sp>
    </p:spTree>
    <p:extLst>
      <p:ext uri="{BB962C8B-B14F-4D97-AF65-F5344CB8AC3E}">
        <p14:creationId xmlns:p14="http://schemas.microsoft.com/office/powerpoint/2010/main" val="2647455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8806A5D-AE94-4D3E-9F6E-7376B9EB815C}" type="datetimeFigureOut">
              <a:rPr lang="en-US" smtClean="0"/>
              <a:t>9/1/2021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3024B09-9F77-4398-ABB4-328E479DA23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4945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06A5D-AE94-4D3E-9F6E-7376B9EB815C}"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21581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06A5D-AE94-4D3E-9F6E-7376B9EB815C}"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37536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06A5D-AE94-4D3E-9F6E-7376B9EB815C}"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312332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06A5D-AE94-4D3E-9F6E-7376B9EB815C}"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24B09-9F77-4398-ABB4-328E479DA23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133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06A5D-AE94-4D3E-9F6E-7376B9EB815C}"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248034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06A5D-AE94-4D3E-9F6E-7376B9EB815C}"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186719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06A5D-AE94-4D3E-9F6E-7376B9EB815C}"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110789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06A5D-AE94-4D3E-9F6E-7376B9EB815C}"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106723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806A5D-AE94-4D3E-9F6E-7376B9EB815C}"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152873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806A5D-AE94-4D3E-9F6E-7376B9EB815C}"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24B09-9F77-4398-ABB4-328E479DA234}" type="slidenum">
              <a:rPr lang="en-US" smtClean="0"/>
              <a:t>‹#›</a:t>
            </a:fld>
            <a:endParaRPr lang="en-US"/>
          </a:p>
        </p:txBody>
      </p:sp>
    </p:spTree>
    <p:extLst>
      <p:ext uri="{BB962C8B-B14F-4D97-AF65-F5344CB8AC3E}">
        <p14:creationId xmlns:p14="http://schemas.microsoft.com/office/powerpoint/2010/main" val="125441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8806A5D-AE94-4D3E-9F6E-7376B9EB815C}" type="datetimeFigureOut">
              <a:rPr lang="en-US" smtClean="0"/>
              <a:t>9/1/2021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3024B09-9F77-4398-ABB4-328E479DA234}" type="slidenum">
              <a:rPr lang="en-US" smtClean="0"/>
              <a:t>‹#›</a:t>
            </a:fld>
            <a:endParaRPr lang="en-US"/>
          </a:p>
        </p:txBody>
      </p:sp>
    </p:spTree>
    <p:extLst>
      <p:ext uri="{BB962C8B-B14F-4D97-AF65-F5344CB8AC3E}">
        <p14:creationId xmlns:p14="http://schemas.microsoft.com/office/powerpoint/2010/main" val="2930565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Philippians+4&amp;version=NLT#fen-NLT-29408c" TargetMode="External"/><Relationship Id="rId2" Type="http://schemas.openxmlformats.org/officeDocument/2006/relationships/hyperlink" Target="https://www.biblegateway.com/passage/?search=Philippians+4&amp;version=NLT#fen-NLT-29406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ob+1&amp;version=NLT#fen-NLT-12852b" TargetMode="External"/><Relationship Id="rId2" Type="http://schemas.openxmlformats.org/officeDocument/2006/relationships/hyperlink" Target="https://www.biblegateway.com/passage/?search=Job+1&amp;version=NLT#fen-NLT-12852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11000">
              <a:schemeClr val="accent2">
                <a:lumMod val="75000"/>
              </a:schemeClr>
            </a:gs>
            <a:gs pos="27000">
              <a:schemeClr val="accent2">
                <a:lumMod val="40000"/>
                <a:lumOff val="60000"/>
              </a:schemeClr>
            </a:gs>
            <a:gs pos="36000">
              <a:srgbClr val="B3C3CE"/>
            </a:gs>
            <a:gs pos="77000">
              <a:schemeClr val="accent2">
                <a:lumMod val="0"/>
                <a:lumOff val="100000"/>
              </a:schemeClr>
            </a:gs>
            <a:gs pos="83000">
              <a:srgbClr val="8AA2B3"/>
            </a:gs>
            <a:gs pos="49000">
              <a:schemeClr val="accent2">
                <a:lumMod val="75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2c1c5cdd-256e-4416-8c9a-241b8578ed0c@nampr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533" y="508622"/>
            <a:ext cx="5448300" cy="5943600"/>
          </a:xfrm>
          <a:prstGeom prst="rect">
            <a:avLst/>
          </a:prstGeom>
          <a:noFill/>
          <a:ln w="139700">
            <a:solidFill>
              <a:srgbClr val="000000">
                <a:alpha val="99000"/>
              </a:srgbClr>
            </a:solidFill>
            <a:miter lim="800000"/>
            <a:headEnd/>
            <a:tailEnd/>
          </a:ln>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4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pic>
        <p:nvPicPr>
          <p:cNvPr id="3074" name="Picture 2" descr="Portrait of Sir Isaac 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4124166" cy="50040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6" name="Picture 4" descr="I discovered gravity. What did you do? - @ Isaac Newton | Meme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32127"/>
            <a:ext cx="5905500" cy="392430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3078" name="Picture 6" descr="You don&amp;#39;t understand The gravity of the situation - Sir Isaac Newton | Make  a Me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16" y="1690688"/>
            <a:ext cx="2070034" cy="284284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3080" name="Picture 8" descr="Pigs Fly - Imgf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4075062"/>
            <a:ext cx="3416929" cy="2543517"/>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3082" name="Picture 10" descr="The Internet&amp;#39;s Most Asked Questions | Math humor, Funny, Science hum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5921" y="4080995"/>
            <a:ext cx="1989842" cy="2613736"/>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8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0471"/>
            <a:ext cx="4777154" cy="1325563"/>
          </a:xfrm>
        </p:spPr>
        <p:txBody>
          <a:bodyPr/>
          <a:lstStyle/>
          <a:p>
            <a:r>
              <a:rPr lang="en-US" b="1" dirty="0" smtClean="0"/>
              <a:t>Dr. CK’s Takeaway</a:t>
            </a:r>
            <a:endParaRPr lang="en-US" b="1" dirty="0"/>
          </a:p>
        </p:txBody>
      </p:sp>
      <p:sp>
        <p:nvSpPr>
          <p:cNvPr id="3" name="Content Placeholder 2"/>
          <p:cNvSpPr>
            <a:spLocks noGrp="1"/>
          </p:cNvSpPr>
          <p:nvPr>
            <p:ph idx="1"/>
          </p:nvPr>
        </p:nvSpPr>
        <p:spPr>
          <a:xfrm>
            <a:off x="838200" y="1825625"/>
            <a:ext cx="3897923" cy="4351338"/>
          </a:xfrm>
        </p:spPr>
        <p:txBody>
          <a:bodyPr/>
          <a:lstStyle/>
          <a:p>
            <a:pPr marL="0" indent="0">
              <a:buNone/>
            </a:pPr>
            <a:r>
              <a:rPr lang="en-US" dirty="0" smtClean="0"/>
              <a:t>Anonymous quote:</a:t>
            </a:r>
          </a:p>
          <a:p>
            <a:pPr marL="0" indent="0">
              <a:buNone/>
            </a:pPr>
            <a:endParaRPr lang="en-US" dirty="0"/>
          </a:p>
          <a:p>
            <a:pPr marL="0" indent="0">
              <a:buNone/>
            </a:pPr>
            <a:r>
              <a:rPr lang="en-US" dirty="0" smtClean="0"/>
              <a:t>Lord, I am willing to - -</a:t>
            </a:r>
          </a:p>
          <a:p>
            <a:pPr marL="0" indent="0">
              <a:buNone/>
            </a:pPr>
            <a:r>
              <a:rPr lang="en-US" dirty="0" smtClean="0"/>
              <a:t>Receive what you give,</a:t>
            </a:r>
          </a:p>
          <a:p>
            <a:pPr marL="0" indent="0">
              <a:buNone/>
            </a:pPr>
            <a:r>
              <a:rPr lang="en-US" dirty="0" smtClean="0"/>
              <a:t>Lack what you withhold,</a:t>
            </a:r>
          </a:p>
          <a:p>
            <a:pPr marL="0" indent="0">
              <a:buNone/>
            </a:pPr>
            <a:r>
              <a:rPr lang="en-US" dirty="0" smtClean="0"/>
              <a:t>Relinquish what you take.</a:t>
            </a:r>
            <a:endParaRPr lang="en-US" dirty="0"/>
          </a:p>
        </p:txBody>
      </p:sp>
      <p:sp>
        <p:nvSpPr>
          <p:cNvPr id="5" name="TextBox 4"/>
          <p:cNvSpPr txBox="1"/>
          <p:nvPr/>
        </p:nvSpPr>
        <p:spPr>
          <a:xfrm>
            <a:off x="6096000" y="1063252"/>
            <a:ext cx="4091354" cy="1754326"/>
          </a:xfrm>
          <a:prstGeom prst="rect">
            <a:avLst/>
          </a:prstGeom>
          <a:noFill/>
        </p:spPr>
        <p:txBody>
          <a:bodyPr wrap="square" rtlCol="0">
            <a:spAutoFit/>
          </a:bodyPr>
          <a:lstStyle/>
          <a:p>
            <a:r>
              <a:rPr lang="en-US" dirty="0" smtClean="0"/>
              <a:t>Only through prayer, acceptance, and guidance of the Holy Spirit can we overcome the sins of Anxiety, Frustration, and Discontentment.</a:t>
            </a:r>
          </a:p>
          <a:p>
            <a:endParaRPr lang="en-US" dirty="0"/>
          </a:p>
          <a:p>
            <a:r>
              <a:rPr lang="en-US" dirty="0" smtClean="0">
                <a:solidFill>
                  <a:srgbClr val="FF0000"/>
                </a:solidFill>
              </a:rPr>
              <a:t>Trust God</a:t>
            </a:r>
            <a:endParaRPr lang="en-US" dirty="0">
              <a:solidFill>
                <a:srgbClr val="FF0000"/>
              </a:solidFill>
            </a:endParaRPr>
          </a:p>
        </p:txBody>
      </p:sp>
      <p:pic>
        <p:nvPicPr>
          <p:cNvPr id="4098" name="Picture 2" descr="https://www.fintechtalents.com/wp-content/uploads/trust-resiz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585" y="3094891"/>
            <a:ext cx="5302513" cy="34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2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Respectable Sins – Session #4</a:t>
            </a:r>
            <a:endParaRPr lang="en-US" dirty="0"/>
          </a:p>
        </p:txBody>
      </p:sp>
      <p:sp>
        <p:nvSpPr>
          <p:cNvPr id="3" name="Content Placeholder 2"/>
          <p:cNvSpPr>
            <a:spLocks noGrp="1"/>
          </p:cNvSpPr>
          <p:nvPr>
            <p:ph idx="1"/>
          </p:nvPr>
        </p:nvSpPr>
        <p:spPr>
          <a:xfrm>
            <a:off x="476426" y="2872154"/>
            <a:ext cx="5771974" cy="2625969"/>
          </a:xfrm>
          <a:gradFill>
            <a:gsLst>
              <a:gs pos="0">
                <a:schemeClr val="accent1">
                  <a:lumMod val="5000"/>
                  <a:lumOff val="95000"/>
                </a:schemeClr>
              </a:gs>
              <a:gs pos="8000">
                <a:schemeClr val="accent1">
                  <a:lumMod val="45000"/>
                  <a:lumOff val="55000"/>
                </a:schemeClr>
              </a:gs>
              <a:gs pos="53000">
                <a:schemeClr val="accent1">
                  <a:lumMod val="45000"/>
                  <a:lumOff val="55000"/>
                </a:schemeClr>
              </a:gs>
              <a:gs pos="87000">
                <a:schemeClr val="accent1">
                  <a:lumMod val="30000"/>
                  <a:lumOff val="70000"/>
                </a:schemeClr>
              </a:gs>
            </a:gsLst>
            <a:lin ang="5400000" scaled="1"/>
          </a:gradFill>
        </p:spPr>
        <p:txBody>
          <a:bodyPr>
            <a:normAutofit/>
          </a:bodyPr>
          <a:lstStyle/>
          <a:p>
            <a:pPr marL="0" indent="0">
              <a:buNone/>
            </a:pPr>
            <a:r>
              <a:rPr lang="en-US" sz="4800" dirty="0" smtClean="0"/>
              <a:t>Anxiety</a:t>
            </a:r>
          </a:p>
          <a:p>
            <a:pPr marL="0" indent="0">
              <a:buNone/>
            </a:pPr>
            <a:r>
              <a:rPr lang="en-US" sz="4800" dirty="0" smtClean="0"/>
              <a:t>Frustration</a:t>
            </a:r>
          </a:p>
          <a:p>
            <a:pPr marL="0" indent="0">
              <a:buNone/>
            </a:pPr>
            <a:r>
              <a:rPr lang="en-US" sz="4800" dirty="0" smtClean="0"/>
              <a:t>Discontentment</a:t>
            </a:r>
          </a:p>
          <a:p>
            <a:pPr marL="0" indent="0">
              <a:buNone/>
            </a:pPr>
            <a:endParaRPr lang="en-US" dirty="0"/>
          </a:p>
        </p:txBody>
      </p:sp>
      <p:pic>
        <p:nvPicPr>
          <p:cNvPr id="8194" name="Picture 2" descr="Respectable Sins Small-Group Curriculum   -     By: Jerry Bridg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821" y="2280138"/>
            <a:ext cx="2962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8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 Its Difficult</a:t>
            </a:r>
            <a:endParaRPr lang="en-US" dirty="0"/>
          </a:p>
        </p:txBody>
      </p:sp>
      <p:sp>
        <p:nvSpPr>
          <p:cNvPr id="3" name="Content Placeholder 2"/>
          <p:cNvSpPr>
            <a:spLocks noGrp="1"/>
          </p:cNvSpPr>
          <p:nvPr>
            <p:ph idx="1"/>
          </p:nvPr>
        </p:nvSpPr>
        <p:spPr/>
        <p:txBody>
          <a:bodyPr/>
          <a:lstStyle/>
          <a:p>
            <a:r>
              <a:rPr lang="en-US" dirty="0" smtClean="0"/>
              <a:t>Car Breaking down while going on a mission trip</a:t>
            </a:r>
          </a:p>
          <a:p>
            <a:r>
              <a:rPr lang="en-US" dirty="0" smtClean="0"/>
              <a:t>Disabilities</a:t>
            </a:r>
          </a:p>
          <a:p>
            <a:r>
              <a:rPr lang="en-US" dirty="0" smtClean="0"/>
              <a:t>Relationships</a:t>
            </a:r>
          </a:p>
          <a:p>
            <a:r>
              <a:rPr lang="en-US" dirty="0" smtClean="0"/>
              <a:t>School</a:t>
            </a:r>
          </a:p>
          <a:p>
            <a:r>
              <a:rPr lang="en-US" dirty="0" smtClean="0"/>
              <a:t>Tests</a:t>
            </a:r>
          </a:p>
          <a:p>
            <a:r>
              <a:rPr lang="en-US" dirty="0" smtClean="0"/>
              <a:t>Allergies</a:t>
            </a:r>
          </a:p>
          <a:p>
            <a:r>
              <a:rPr lang="en-US" dirty="0" smtClean="0"/>
              <a:t>Being told what to do</a:t>
            </a:r>
          </a:p>
          <a:p>
            <a:r>
              <a:rPr lang="en-US" dirty="0" smtClean="0"/>
              <a:t>C O V I D    ---   </a:t>
            </a:r>
            <a:endParaRPr lang="en-US" dirty="0"/>
          </a:p>
        </p:txBody>
      </p:sp>
      <p:pic>
        <p:nvPicPr>
          <p:cNvPr id="2050" name="Picture 2" descr="New Apple Puking Emoji Detail Has Red &amp;amp; Green Chun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462" y="4958742"/>
            <a:ext cx="1095082" cy="574918"/>
          </a:xfrm>
          <a:prstGeom prst="rect">
            <a:avLst/>
          </a:prstGeom>
          <a:noFill/>
          <a:effectLst>
            <a:softEdge rad="127000"/>
          </a:effectLst>
        </p:spPr>
      </p:pic>
      <p:pic>
        <p:nvPicPr>
          <p:cNvPr id="2054" name="Picture 6" descr="181 Bible Verses about Faith in Hard Times (KJV) | Still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92" y="365760"/>
            <a:ext cx="4186779" cy="62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89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a:xfrm>
            <a:off x="211015" y="1500554"/>
            <a:ext cx="11558953" cy="5076091"/>
          </a:xfrm>
        </p:spPr>
        <p:txBody>
          <a:bodyPr>
            <a:normAutofit/>
          </a:bodyPr>
          <a:lstStyle/>
          <a:p>
            <a:pPr marL="0" indent="0">
              <a:buNone/>
            </a:pPr>
            <a:endParaRPr lang="en-US" b="1" u="sng" dirty="0" smtClean="0"/>
          </a:p>
          <a:p>
            <a:pPr marL="0" indent="0">
              <a:buNone/>
            </a:pPr>
            <a:r>
              <a:rPr lang="en-US" b="1" u="sng" dirty="0" smtClean="0"/>
              <a:t>Philippians 4:2-9</a:t>
            </a:r>
          </a:p>
          <a:p>
            <a:pPr marL="0" indent="0">
              <a:buNone/>
            </a:pPr>
            <a:r>
              <a:rPr lang="en-US" b="1" baseline="30000" dirty="0"/>
              <a:t>2 </a:t>
            </a:r>
            <a:r>
              <a:rPr lang="en-US" dirty="0"/>
              <a:t>Now I appeal to </a:t>
            </a:r>
            <a:r>
              <a:rPr lang="en-US" dirty="0" err="1"/>
              <a:t>Euodia</a:t>
            </a:r>
            <a:r>
              <a:rPr lang="en-US" dirty="0"/>
              <a:t> and </a:t>
            </a:r>
            <a:r>
              <a:rPr lang="en-US" dirty="0" err="1"/>
              <a:t>Syntyche</a:t>
            </a:r>
            <a:r>
              <a:rPr lang="en-US" dirty="0"/>
              <a:t>. Please, because you belong to the Lord, settle your disagreement. </a:t>
            </a:r>
            <a:r>
              <a:rPr lang="en-US" b="1" baseline="30000" dirty="0"/>
              <a:t>3 </a:t>
            </a:r>
            <a:r>
              <a:rPr lang="en-US" dirty="0"/>
              <a:t>And I ask you, my true partner,</a:t>
            </a:r>
            <a:r>
              <a:rPr lang="en-US" baseline="30000" dirty="0"/>
              <a:t>[</a:t>
            </a:r>
            <a:r>
              <a:rPr lang="en-US" baseline="30000" dirty="0">
                <a:hlinkClick r:id="rId2" tooltip="See footnote b"/>
              </a:rPr>
              <a:t>b</a:t>
            </a:r>
            <a:r>
              <a:rPr lang="en-US" baseline="30000" dirty="0"/>
              <a:t>]</a:t>
            </a:r>
            <a:r>
              <a:rPr lang="en-US" dirty="0"/>
              <a:t> to help these two women, for they worked hard with me in telling others the Good News. They worked along with Clement and the rest of my co-workers, whose names are written in the Book of Life.</a:t>
            </a:r>
          </a:p>
          <a:p>
            <a:pPr marL="0" indent="0">
              <a:buNone/>
            </a:pPr>
            <a:r>
              <a:rPr lang="en-US" b="1" baseline="30000" dirty="0"/>
              <a:t>4 </a:t>
            </a:r>
            <a:r>
              <a:rPr lang="en-US" dirty="0"/>
              <a:t>Always be full of joy in the Lord. I say it again—rejoice! </a:t>
            </a:r>
            <a:r>
              <a:rPr lang="en-US" b="1" baseline="30000" dirty="0"/>
              <a:t>5 </a:t>
            </a:r>
            <a:r>
              <a:rPr lang="en-US" dirty="0"/>
              <a:t>Let everyone see that you are considerate in all you do. Remember, the Lord is coming soon.</a:t>
            </a:r>
            <a:r>
              <a:rPr lang="en-US" baseline="30000" dirty="0"/>
              <a:t>[</a:t>
            </a:r>
            <a:r>
              <a:rPr lang="en-US" baseline="30000" dirty="0">
                <a:hlinkClick r:id="rId3" tooltip="See footnote c"/>
              </a:rPr>
              <a:t>c</a:t>
            </a:r>
            <a:r>
              <a:rPr lang="en-US" baseline="30000" dirty="0"/>
              <a:t>]</a:t>
            </a:r>
            <a:endParaRPr lang="en-US" dirty="0"/>
          </a:p>
          <a:p>
            <a:pPr marL="0" indent="0">
              <a:buNone/>
            </a:pPr>
            <a:r>
              <a:rPr lang="en-US" b="1" baseline="30000" dirty="0"/>
              <a:t>6 </a:t>
            </a:r>
            <a:r>
              <a:rPr lang="en-US" dirty="0"/>
              <a:t>Don’t worry about anything; instead, pray about everything. Tell God what you need, and thank him for all he has done. </a:t>
            </a:r>
            <a:r>
              <a:rPr lang="en-US" b="1" baseline="30000" dirty="0"/>
              <a:t>7 </a:t>
            </a:r>
            <a:r>
              <a:rPr lang="en-US" dirty="0"/>
              <a:t>Then you will experience God’s peace, which exceeds anything we can understand. His peace will guard your hearts and minds as you live in Christ Jesus.</a:t>
            </a:r>
          </a:p>
          <a:p>
            <a:pPr marL="0" indent="0">
              <a:buNone/>
            </a:pPr>
            <a:r>
              <a:rPr lang="en-US" b="1" baseline="30000" dirty="0"/>
              <a:t>8 </a:t>
            </a:r>
            <a:r>
              <a:rPr lang="en-US" dirty="0"/>
              <a:t>And now, dear brothers and sisters, one final thing. Fix your thoughts on what is true, and honorable, and right, and pure, and lovely, and admirable. Think about things that are excellent and worthy of praise. </a:t>
            </a:r>
            <a:r>
              <a:rPr lang="en-US" b="1" baseline="30000" dirty="0"/>
              <a:t>9 </a:t>
            </a:r>
            <a:r>
              <a:rPr lang="en-US" dirty="0"/>
              <a:t>Keep putting into practice all you learned and received from me—everything you heard from me and saw me doing. Then the God of peace will be with you.</a:t>
            </a:r>
          </a:p>
          <a:p>
            <a:endParaRPr lang="en-US" dirty="0"/>
          </a:p>
        </p:txBody>
      </p:sp>
    </p:spTree>
    <p:extLst>
      <p:ext uri="{BB962C8B-B14F-4D97-AF65-F5344CB8AC3E}">
        <p14:creationId xmlns:p14="http://schemas.microsoft.com/office/powerpoint/2010/main" val="301577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txBody>
          <a:bodyPr/>
          <a:lstStyle/>
          <a:p>
            <a:r>
              <a:rPr lang="en-US" dirty="0" smtClean="0"/>
              <a:t>Worry – Is anxiety over the present and future</a:t>
            </a:r>
          </a:p>
          <a:p>
            <a:r>
              <a:rPr lang="en-US" dirty="0" smtClean="0"/>
              <a:t>Rumination – Is anxiety due to past experiences</a:t>
            </a:r>
          </a:p>
          <a:p>
            <a:endParaRPr lang="en-US" dirty="0"/>
          </a:p>
          <a:p>
            <a:pPr marL="0" indent="0">
              <a:buNone/>
            </a:pPr>
            <a:r>
              <a:rPr lang="en-US" dirty="0" smtClean="0"/>
              <a:t>Understand Anxiety is a sin because we were never intended to be anxious or worry about things. It is a result of the sinful nature that began when Adam &amp; Eve sinned.</a:t>
            </a:r>
          </a:p>
          <a:p>
            <a:pPr marL="0" indent="0">
              <a:buNone/>
            </a:pPr>
            <a:endParaRPr lang="en-US" dirty="0"/>
          </a:p>
          <a:p>
            <a:pPr marL="0" indent="0">
              <a:buNone/>
            </a:pPr>
            <a:r>
              <a:rPr lang="en-US" dirty="0" smtClean="0"/>
              <a:t>QUESTION: Can you imagine the anxiety and worry Adam &amp; Eve must have had after they sinned and were hiding from God?</a:t>
            </a:r>
          </a:p>
        </p:txBody>
      </p:sp>
    </p:spTree>
    <p:extLst>
      <p:ext uri="{BB962C8B-B14F-4D97-AF65-F5344CB8AC3E}">
        <p14:creationId xmlns:p14="http://schemas.microsoft.com/office/powerpoint/2010/main" val="3893665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FRUSTRATION</a:t>
            </a:r>
            <a:endParaRPr lang="en-US" dirty="0"/>
          </a:p>
        </p:txBody>
      </p:sp>
      <p:sp>
        <p:nvSpPr>
          <p:cNvPr id="3" name="Content Placeholder 2"/>
          <p:cNvSpPr>
            <a:spLocks noGrp="1"/>
          </p:cNvSpPr>
          <p:nvPr>
            <p:ph idx="1"/>
          </p:nvPr>
        </p:nvSpPr>
        <p:spPr>
          <a:xfrm>
            <a:off x="4911970" y="2133601"/>
            <a:ext cx="5615353" cy="3505200"/>
          </a:xfrm>
        </p:spPr>
        <p:txBody>
          <a:bodyPr>
            <a:normAutofit fontScale="70000" lnSpcReduction="20000"/>
          </a:bodyPr>
          <a:lstStyle/>
          <a:p>
            <a:r>
              <a:rPr lang="en-US" sz="3600" dirty="0" smtClean="0"/>
              <a:t>Very much kin to Anxiety</a:t>
            </a:r>
          </a:p>
          <a:p>
            <a:r>
              <a:rPr lang="en-US" sz="3600" dirty="0" smtClean="0"/>
              <a:t>The difference in Anxiety and Frustration is:</a:t>
            </a:r>
          </a:p>
          <a:p>
            <a:pPr lvl="1"/>
            <a:r>
              <a:rPr lang="en-US" sz="3600" dirty="0" smtClean="0"/>
              <a:t>Anxiety involved fear</a:t>
            </a:r>
          </a:p>
          <a:p>
            <a:pPr lvl="1"/>
            <a:r>
              <a:rPr lang="en-US" sz="3600" dirty="0" smtClean="0"/>
              <a:t>Frustration involves being upset or angry at whatever/whoever is blocking or changing OUR plans</a:t>
            </a:r>
          </a:p>
          <a:p>
            <a:pPr lvl="1"/>
            <a:r>
              <a:rPr lang="en-US" sz="3600" dirty="0" smtClean="0"/>
              <a:t>They go  hand in hand MANY times</a:t>
            </a:r>
            <a:endParaRPr lang="en-US" sz="3600" dirty="0"/>
          </a:p>
        </p:txBody>
      </p:sp>
      <p:pic>
        <p:nvPicPr>
          <p:cNvPr id="5122" name="Picture 2" descr="YM Essentials: Overcoming Frustration In Youth Ministry — YM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36" y="2133601"/>
            <a:ext cx="4217133" cy="291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19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FRUSTRATION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Dealing with It:</a:t>
            </a:r>
          </a:p>
          <a:p>
            <a:pPr marL="0" indent="0">
              <a:buNone/>
            </a:pPr>
            <a:endParaRPr lang="en-US" dirty="0"/>
          </a:p>
          <a:p>
            <a:pPr marL="0" indent="0">
              <a:buNone/>
            </a:pPr>
            <a:r>
              <a:rPr lang="en-US" dirty="0" smtClean="0"/>
              <a:t>Psalm 139:16</a:t>
            </a:r>
          </a:p>
          <a:p>
            <a:pPr marL="0" indent="0">
              <a:buNone/>
            </a:pPr>
            <a:r>
              <a:rPr lang="en-US" dirty="0" smtClean="0"/>
              <a:t>You </a:t>
            </a:r>
            <a:r>
              <a:rPr lang="en-US" dirty="0"/>
              <a:t>saw me before I was born.</a:t>
            </a:r>
            <a:r>
              <a:rPr lang="en-US" dirty="0" smtClean="0"/>
              <a:t/>
            </a:r>
            <a:br>
              <a:rPr lang="en-US" dirty="0" smtClean="0"/>
            </a:br>
            <a:r>
              <a:rPr lang="en-US" dirty="0"/>
              <a:t>    Every day of my life was recorded in your book.</a:t>
            </a:r>
            <a:r>
              <a:rPr lang="en-US" dirty="0" smtClean="0"/>
              <a:t/>
            </a:r>
            <a:br>
              <a:rPr lang="en-US" dirty="0" smtClean="0"/>
            </a:br>
            <a:r>
              <a:rPr lang="en-US" dirty="0"/>
              <a:t>Every moment was laid out</a:t>
            </a:r>
            <a:r>
              <a:rPr lang="en-US" dirty="0" smtClean="0"/>
              <a:t/>
            </a:r>
            <a:br>
              <a:rPr lang="en-US" dirty="0" smtClean="0"/>
            </a:br>
            <a:r>
              <a:rPr lang="en-US" dirty="0"/>
              <a:t>    before a single day had passed</a:t>
            </a:r>
            <a:r>
              <a:rPr lang="en-US" dirty="0" smtClean="0"/>
              <a:t>.</a:t>
            </a:r>
          </a:p>
          <a:p>
            <a:pPr marL="0" indent="0">
              <a:buNone/>
            </a:pPr>
            <a:endParaRPr lang="en-US" dirty="0"/>
          </a:p>
          <a:p>
            <a:pPr marL="0" indent="0">
              <a:buNone/>
            </a:pPr>
            <a:r>
              <a:rPr lang="en-US" dirty="0" smtClean="0"/>
              <a:t>QUESTION #1: Are we depending on the Holy Spirit for God’s will in our lives?</a:t>
            </a:r>
          </a:p>
          <a:p>
            <a:pPr marL="0" indent="0">
              <a:buNone/>
            </a:pPr>
            <a:r>
              <a:rPr lang="en-US" dirty="0" smtClean="0"/>
              <a:t>QUESTION #2: God – I’m frustrated – What is it that you want me to learn in this situation?</a:t>
            </a:r>
            <a:endParaRPr lang="en-US" dirty="0"/>
          </a:p>
        </p:txBody>
      </p:sp>
    </p:spTree>
    <p:extLst>
      <p:ext uri="{BB962C8B-B14F-4D97-AF65-F5344CB8AC3E}">
        <p14:creationId xmlns:p14="http://schemas.microsoft.com/office/powerpoint/2010/main" val="174625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68" y="199292"/>
            <a:ext cx="6499743" cy="941046"/>
          </a:xfrm>
        </p:spPr>
        <p:txBody>
          <a:bodyPr/>
          <a:lstStyle/>
          <a:p>
            <a:pPr algn="r"/>
            <a:r>
              <a:rPr lang="en-US" dirty="0" smtClean="0"/>
              <a:t>DISCONTENTMENT</a:t>
            </a:r>
            <a:endParaRPr lang="en-US" dirty="0"/>
          </a:p>
        </p:txBody>
      </p:sp>
      <p:sp>
        <p:nvSpPr>
          <p:cNvPr id="3" name="Content Placeholder 2"/>
          <p:cNvSpPr>
            <a:spLocks noGrp="1"/>
          </p:cNvSpPr>
          <p:nvPr>
            <p:ph idx="1"/>
          </p:nvPr>
        </p:nvSpPr>
        <p:spPr>
          <a:xfrm>
            <a:off x="6705600" y="1691323"/>
            <a:ext cx="4248912" cy="4861878"/>
          </a:xfrm>
        </p:spPr>
        <p:txBody>
          <a:bodyPr>
            <a:normAutofit fontScale="92500" lnSpcReduction="10000"/>
          </a:bodyPr>
          <a:lstStyle/>
          <a:p>
            <a:pPr marL="0" indent="0">
              <a:buNone/>
            </a:pPr>
            <a:r>
              <a:rPr lang="en-US" dirty="0" smtClean="0"/>
              <a:t>We can often become discontent when ongoing and unchanging circumstances occur that we can do nothing about.</a:t>
            </a:r>
          </a:p>
          <a:p>
            <a:pPr marL="0" indent="0">
              <a:buNone/>
            </a:pPr>
            <a:endParaRPr lang="en-US" dirty="0" smtClean="0"/>
          </a:p>
          <a:p>
            <a:pPr marL="0" indent="0">
              <a:buNone/>
            </a:pPr>
            <a:r>
              <a:rPr lang="en-US" b="1" dirty="0" smtClean="0"/>
              <a:t>Examples:</a:t>
            </a:r>
          </a:p>
          <a:p>
            <a:r>
              <a:rPr lang="en-US" dirty="0" smtClean="0"/>
              <a:t>A unfulfilling job or class we don’t like</a:t>
            </a:r>
          </a:p>
          <a:p>
            <a:r>
              <a:rPr lang="en-US" dirty="0" smtClean="0"/>
              <a:t>Physical Disabilities</a:t>
            </a:r>
          </a:p>
          <a:p>
            <a:r>
              <a:rPr lang="en-US" dirty="0" smtClean="0"/>
              <a:t>Poor Health (Us or Loved Ones)</a:t>
            </a:r>
          </a:p>
          <a:p>
            <a:r>
              <a:rPr lang="en-US" dirty="0" smtClean="0"/>
              <a:t>Death of loved Ones</a:t>
            </a:r>
          </a:p>
          <a:p>
            <a:r>
              <a:rPr lang="en-US" dirty="0" smtClean="0"/>
              <a:t>Persecution </a:t>
            </a:r>
          </a:p>
          <a:p>
            <a:pPr marL="0" indent="0">
              <a:buNone/>
            </a:pPr>
            <a:endParaRPr lang="en-US" dirty="0" smtClean="0"/>
          </a:p>
          <a:p>
            <a:pPr marL="0" indent="0">
              <a:buNone/>
            </a:pPr>
            <a:r>
              <a:rPr lang="en-US" dirty="0" smtClean="0"/>
              <a:t>QUESTION: What’s a Circumstance you can do NOTHING about?</a:t>
            </a:r>
          </a:p>
          <a:p>
            <a:pPr marL="0" indent="0">
              <a:buNone/>
            </a:pPr>
            <a:endParaRPr lang="en-US" dirty="0" smtClean="0"/>
          </a:p>
        </p:txBody>
      </p:sp>
      <p:pic>
        <p:nvPicPr>
          <p:cNvPr id="7170" name="Picture 2" descr="Content or Discontent: that is the question! | Teaching What Is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12729"/>
            <a:ext cx="3582621" cy="23404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DANGER OF DISCONTENTMENT - Calvary Bible Church | Nassau, Baha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201" y="4122262"/>
            <a:ext cx="2438644" cy="23736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earts of Discontent ~ Biblical Counseling for 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66504"/>
            <a:ext cx="4895606" cy="275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9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3000">
              <a:schemeClr val="accent1">
                <a:lumMod val="45000"/>
                <a:lumOff val="55000"/>
              </a:schemeClr>
            </a:gs>
            <a:gs pos="78000">
              <a:schemeClr val="accent1">
                <a:lumMod val="45000"/>
                <a:lumOff val="55000"/>
              </a:schemeClr>
            </a:gs>
            <a:gs pos="98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4" y="175846"/>
            <a:ext cx="10996246" cy="6553200"/>
          </a:xfrm>
        </p:spPr>
        <p:txBody>
          <a:bodyPr>
            <a:normAutofit fontScale="47500" lnSpcReduction="20000"/>
          </a:bodyPr>
          <a:lstStyle/>
          <a:p>
            <a:pPr marL="0" indent="0">
              <a:buNone/>
            </a:pPr>
            <a:r>
              <a:rPr lang="en-US" dirty="0" smtClean="0"/>
              <a:t>Job 1</a:t>
            </a:r>
          </a:p>
          <a:p>
            <a:r>
              <a:rPr lang="en-US" b="1" dirty="0"/>
              <a:t>1 </a:t>
            </a:r>
            <a:r>
              <a:rPr lang="en-US" dirty="0"/>
              <a:t>There once was a man named Job who lived in the land of </a:t>
            </a:r>
            <a:r>
              <a:rPr lang="en-US" dirty="0" err="1"/>
              <a:t>Uz</a:t>
            </a:r>
            <a:r>
              <a:rPr lang="en-US" dirty="0"/>
              <a:t>. He was blameless—a man of complete integrity. He feared God and stayed away from evil. </a:t>
            </a:r>
            <a:r>
              <a:rPr lang="en-US" b="1" baseline="30000" dirty="0"/>
              <a:t>2 </a:t>
            </a:r>
            <a:r>
              <a:rPr lang="en-US" dirty="0"/>
              <a:t>He had seven sons and three daughters. </a:t>
            </a:r>
            <a:r>
              <a:rPr lang="en-US" b="1" baseline="30000" dirty="0"/>
              <a:t>3 </a:t>
            </a:r>
            <a:r>
              <a:rPr lang="en-US" dirty="0"/>
              <a:t>He owned 7,000 sheep, 3,000 camels, 500 teams of oxen, and 500 female donkeys. He also had many servants. He was, in fact, the richest person in that entire area.</a:t>
            </a:r>
          </a:p>
          <a:p>
            <a:r>
              <a:rPr lang="en-US" b="1" baseline="30000" dirty="0"/>
              <a:t>4 </a:t>
            </a:r>
            <a:r>
              <a:rPr lang="en-US" dirty="0"/>
              <a:t>Job’s sons would take turns preparing feasts in their homes, and they would also invite their three sisters to celebrate with them. </a:t>
            </a:r>
            <a:r>
              <a:rPr lang="en-US" b="1" baseline="30000" dirty="0"/>
              <a:t>5 </a:t>
            </a:r>
            <a:r>
              <a:rPr lang="en-US" dirty="0"/>
              <a:t>When these celebrations ended—sometimes after several days—Job would purify his children. He would get up early in the morning and offer a burnt offering for each of them. For Job said to himself, “Perhaps my children have sinned and have cursed God in their hearts.” This was Job’s regular practice.</a:t>
            </a:r>
          </a:p>
          <a:p>
            <a:r>
              <a:rPr lang="en-US" b="1" dirty="0"/>
              <a:t>Job’s First Test</a:t>
            </a:r>
          </a:p>
          <a:p>
            <a:r>
              <a:rPr lang="en-US" b="1" baseline="30000" dirty="0"/>
              <a:t>6 </a:t>
            </a:r>
            <a:r>
              <a:rPr lang="en-US" dirty="0"/>
              <a:t>One day the members of the heavenly court</a:t>
            </a:r>
            <a:r>
              <a:rPr lang="en-US" baseline="30000" dirty="0"/>
              <a:t>[</a:t>
            </a:r>
            <a:r>
              <a:rPr lang="en-US" baseline="30000" dirty="0">
                <a:hlinkClick r:id="rId2" tooltip="See footnote a"/>
              </a:rPr>
              <a:t>a</a:t>
            </a:r>
            <a:r>
              <a:rPr lang="en-US" baseline="30000" dirty="0"/>
              <a:t>]</a:t>
            </a:r>
            <a:r>
              <a:rPr lang="en-US" dirty="0"/>
              <a:t> came to present themselves before the </a:t>
            </a:r>
            <a:r>
              <a:rPr lang="en-US" cap="small" dirty="0"/>
              <a:t>Lord</a:t>
            </a:r>
            <a:r>
              <a:rPr lang="en-US" dirty="0"/>
              <a:t>, and the Accuser, Satan,</a:t>
            </a:r>
            <a:r>
              <a:rPr lang="en-US" baseline="30000" dirty="0"/>
              <a:t>[</a:t>
            </a:r>
            <a:r>
              <a:rPr lang="en-US" baseline="30000" dirty="0">
                <a:hlinkClick r:id="rId3" tooltip="See footnote b"/>
              </a:rPr>
              <a:t>b</a:t>
            </a:r>
            <a:r>
              <a:rPr lang="en-US" baseline="30000" dirty="0"/>
              <a:t>]</a:t>
            </a:r>
            <a:r>
              <a:rPr lang="en-US" dirty="0"/>
              <a:t> came with them. </a:t>
            </a:r>
            <a:r>
              <a:rPr lang="en-US" b="1" baseline="30000" dirty="0"/>
              <a:t>7 </a:t>
            </a:r>
            <a:r>
              <a:rPr lang="en-US" dirty="0"/>
              <a:t>“Where have you come from?” the </a:t>
            </a:r>
            <a:r>
              <a:rPr lang="en-US" cap="small" dirty="0"/>
              <a:t>Lord</a:t>
            </a:r>
            <a:r>
              <a:rPr lang="en-US" dirty="0"/>
              <a:t> asked Satan.</a:t>
            </a:r>
          </a:p>
          <a:p>
            <a:r>
              <a:rPr lang="en-US" dirty="0"/>
              <a:t>Satan answered the </a:t>
            </a:r>
            <a:r>
              <a:rPr lang="en-US" cap="small" dirty="0"/>
              <a:t>Lord</a:t>
            </a:r>
            <a:r>
              <a:rPr lang="en-US" dirty="0"/>
              <a:t>, “I have been patrolling the earth, watching everything that’s going on.”</a:t>
            </a:r>
          </a:p>
          <a:p>
            <a:r>
              <a:rPr lang="en-US" b="1" baseline="30000" dirty="0"/>
              <a:t>8 </a:t>
            </a:r>
            <a:r>
              <a:rPr lang="en-US" dirty="0"/>
              <a:t>Then the </a:t>
            </a:r>
            <a:r>
              <a:rPr lang="en-US" cap="small" dirty="0"/>
              <a:t>Lord</a:t>
            </a:r>
            <a:r>
              <a:rPr lang="en-US" dirty="0"/>
              <a:t> asked Satan, “Have you noticed my servant Job? He is the finest man in all the earth. He is blameless—a man of complete integrity. He fears God and stays away from evil.”</a:t>
            </a:r>
          </a:p>
          <a:p>
            <a:r>
              <a:rPr lang="en-US" b="1" baseline="30000" dirty="0"/>
              <a:t>9 </a:t>
            </a:r>
            <a:r>
              <a:rPr lang="en-US" dirty="0"/>
              <a:t>Satan replied to the </a:t>
            </a:r>
            <a:r>
              <a:rPr lang="en-US" cap="small" dirty="0"/>
              <a:t>Lord</a:t>
            </a:r>
            <a:r>
              <a:rPr lang="en-US" dirty="0"/>
              <a:t>, “Yes, but Job has good reason to fear God. </a:t>
            </a:r>
            <a:r>
              <a:rPr lang="en-US" b="1" baseline="30000" dirty="0"/>
              <a:t>10 </a:t>
            </a:r>
            <a:r>
              <a:rPr lang="en-US" dirty="0"/>
              <a:t>You have always put a wall of protection around him and his home and his property. You have made him prosper in everything he does. Look how rich he is! </a:t>
            </a:r>
            <a:r>
              <a:rPr lang="en-US" b="1" baseline="30000" dirty="0"/>
              <a:t>11 </a:t>
            </a:r>
            <a:r>
              <a:rPr lang="en-US" dirty="0"/>
              <a:t>But reach out and take away everything he has, and he will surely curse you to your face!”</a:t>
            </a:r>
          </a:p>
          <a:p>
            <a:r>
              <a:rPr lang="en-US" b="1" baseline="30000" dirty="0"/>
              <a:t>12 </a:t>
            </a:r>
            <a:r>
              <a:rPr lang="en-US" dirty="0"/>
              <a:t>“All right, you may test him,” the </a:t>
            </a:r>
            <a:r>
              <a:rPr lang="en-US" cap="small" dirty="0"/>
              <a:t>Lord</a:t>
            </a:r>
            <a:r>
              <a:rPr lang="en-US" dirty="0"/>
              <a:t> said to Satan. “Do whatever you want with everything he possesses, but don’t harm him physically.” So Satan left the </a:t>
            </a:r>
            <a:r>
              <a:rPr lang="en-US" cap="small" dirty="0"/>
              <a:t>Lord</a:t>
            </a:r>
            <a:r>
              <a:rPr lang="en-US" dirty="0"/>
              <a:t>’s presence.</a:t>
            </a:r>
          </a:p>
          <a:p>
            <a:r>
              <a:rPr lang="en-US" b="1" baseline="30000" dirty="0"/>
              <a:t>13 </a:t>
            </a:r>
            <a:r>
              <a:rPr lang="en-US" dirty="0"/>
              <a:t>One day when Job’s sons and daughters were feasting at the oldest brother’s house, </a:t>
            </a:r>
            <a:r>
              <a:rPr lang="en-US" b="1" baseline="30000" dirty="0"/>
              <a:t>14 </a:t>
            </a:r>
            <a:r>
              <a:rPr lang="en-US" dirty="0"/>
              <a:t>a messenger arrived at Job’s home with this news: “Your oxen were plowing, with the donkeys feeding beside them, </a:t>
            </a:r>
            <a:r>
              <a:rPr lang="en-US" b="1" baseline="30000" dirty="0"/>
              <a:t>15 </a:t>
            </a:r>
            <a:r>
              <a:rPr lang="en-US" dirty="0"/>
              <a:t>when the </a:t>
            </a:r>
            <a:r>
              <a:rPr lang="en-US" dirty="0" err="1"/>
              <a:t>Sabeans</a:t>
            </a:r>
            <a:r>
              <a:rPr lang="en-US" dirty="0"/>
              <a:t> raided us. They stole all the animals and killed all the farmhands. I am the only one who escaped to tell you.”</a:t>
            </a:r>
          </a:p>
          <a:p>
            <a:r>
              <a:rPr lang="en-US" b="1" baseline="30000" dirty="0"/>
              <a:t>16 </a:t>
            </a:r>
            <a:r>
              <a:rPr lang="en-US" dirty="0"/>
              <a:t>While he was still speaking, another messenger arrived with this news: “The fire of God has fallen from heaven and burned up your sheep and all the shepherds. I am the only one who escaped to tell you.”</a:t>
            </a:r>
          </a:p>
          <a:p>
            <a:r>
              <a:rPr lang="en-US" b="1" baseline="30000" dirty="0"/>
              <a:t>17 </a:t>
            </a:r>
            <a:r>
              <a:rPr lang="en-US" dirty="0"/>
              <a:t>While he was still speaking, a third messenger arrived with this news: “Three bands of Chaldean raiders have stolen your camels and killed your servants. I am the only one who escaped to tell you.”</a:t>
            </a:r>
          </a:p>
          <a:p>
            <a:r>
              <a:rPr lang="en-US" b="1" baseline="30000" dirty="0"/>
              <a:t>18 </a:t>
            </a:r>
            <a:r>
              <a:rPr lang="en-US" dirty="0"/>
              <a:t>While he was still speaking, another messenger arrived with this news: “Your sons and daughters were feasting in their oldest brother’s home. </a:t>
            </a:r>
            <a:r>
              <a:rPr lang="en-US" b="1" baseline="30000" dirty="0"/>
              <a:t>19 </a:t>
            </a:r>
            <a:r>
              <a:rPr lang="en-US" dirty="0"/>
              <a:t>Suddenly, a powerful wind swept in from the wilderness and hit the house on all sides. The house collapsed, and all your children are dead. I am the only one who escaped to tell you.”</a:t>
            </a:r>
          </a:p>
          <a:p>
            <a:r>
              <a:rPr lang="en-US" b="1" baseline="30000" dirty="0"/>
              <a:t>20 </a:t>
            </a:r>
            <a:r>
              <a:rPr lang="en-US" dirty="0"/>
              <a:t>Job stood up and tore his robe in grief. Then he shaved his head and fell to the ground to worship. </a:t>
            </a:r>
            <a:r>
              <a:rPr lang="en-US" b="1" baseline="30000" dirty="0"/>
              <a:t>21 </a:t>
            </a:r>
            <a:r>
              <a:rPr lang="en-US" dirty="0"/>
              <a:t>He said,</a:t>
            </a:r>
          </a:p>
          <a:p>
            <a:r>
              <a:rPr lang="en-US" dirty="0"/>
              <a:t>“I came naked from my mother’s womb,</a:t>
            </a:r>
            <a:br>
              <a:rPr lang="en-US" dirty="0"/>
            </a:br>
            <a:r>
              <a:rPr lang="en-US" dirty="0"/>
              <a:t>    and I will be naked when I leave.</a:t>
            </a:r>
            <a:br>
              <a:rPr lang="en-US" dirty="0"/>
            </a:br>
            <a:r>
              <a:rPr lang="en-US" dirty="0"/>
              <a:t>The </a:t>
            </a:r>
            <a:r>
              <a:rPr lang="en-US" cap="small" dirty="0"/>
              <a:t>Lord</a:t>
            </a:r>
            <a:r>
              <a:rPr lang="en-US" dirty="0"/>
              <a:t> gave me what I had,</a:t>
            </a:r>
            <a:br>
              <a:rPr lang="en-US" dirty="0"/>
            </a:br>
            <a:r>
              <a:rPr lang="en-US" dirty="0"/>
              <a:t>    and the </a:t>
            </a:r>
            <a:r>
              <a:rPr lang="en-US" cap="small" dirty="0"/>
              <a:t>Lord</a:t>
            </a:r>
            <a:r>
              <a:rPr lang="en-US" dirty="0"/>
              <a:t> has taken it away.</a:t>
            </a:r>
            <a:br>
              <a:rPr lang="en-US" dirty="0"/>
            </a:br>
            <a:r>
              <a:rPr lang="en-US" dirty="0"/>
              <a:t>Praise the name of the </a:t>
            </a:r>
            <a:r>
              <a:rPr lang="en-US" cap="small" dirty="0"/>
              <a:t>Lord</a:t>
            </a:r>
            <a:r>
              <a:rPr lang="en-US" dirty="0"/>
              <a:t>!”</a:t>
            </a:r>
          </a:p>
          <a:p>
            <a:r>
              <a:rPr lang="en-US" b="1" baseline="30000" dirty="0"/>
              <a:t>22 </a:t>
            </a:r>
            <a:r>
              <a:rPr lang="en-US" dirty="0"/>
              <a:t>In all of this, Job did not sin by blaming God</a:t>
            </a:r>
            <a:r>
              <a:rPr lang="en-US" dirty="0" smtClean="0"/>
              <a:t>.</a:t>
            </a:r>
            <a:endParaRPr lang="en-US" dirty="0"/>
          </a:p>
        </p:txBody>
      </p:sp>
    </p:spTree>
    <p:extLst>
      <p:ext uri="{BB962C8B-B14F-4D97-AF65-F5344CB8AC3E}">
        <p14:creationId xmlns:p14="http://schemas.microsoft.com/office/powerpoint/2010/main" val="499860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77</TotalTime>
  <Words>1370</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Schoolbook</vt:lpstr>
      <vt:lpstr>Wingdings 2</vt:lpstr>
      <vt:lpstr>View</vt:lpstr>
      <vt:lpstr>PowerPoint Presentation</vt:lpstr>
      <vt:lpstr>Respectable Sins – Session #4</vt:lpstr>
      <vt:lpstr>Life – Its Difficult</vt:lpstr>
      <vt:lpstr>ANXIETY</vt:lpstr>
      <vt:lpstr>ANXIETY</vt:lpstr>
      <vt:lpstr>FRUSTRATION</vt:lpstr>
      <vt:lpstr>FRUSTRATION</vt:lpstr>
      <vt:lpstr>DISCONTENTMENT</vt:lpstr>
      <vt:lpstr>PowerPoint Presentation</vt:lpstr>
      <vt:lpstr>Isaac Newton</vt:lpstr>
      <vt:lpstr>Dr. CK’s Takeaway</vt:lpstr>
    </vt:vector>
  </TitlesOfParts>
  <Company>Youth Villages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Raines, Christopher</dc:creator>
  <cp:lastModifiedBy>Raines, Christopher</cp:lastModifiedBy>
  <cp:revision>14</cp:revision>
  <cp:lastPrinted>2021-09-01T19:46:39Z</cp:lastPrinted>
  <dcterms:created xsi:type="dcterms:W3CDTF">2021-09-01T18:30:39Z</dcterms:created>
  <dcterms:modified xsi:type="dcterms:W3CDTF">2021-09-01T19:48:26Z</dcterms:modified>
</cp:coreProperties>
</file>