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2" d="100"/>
          <a:sy n="82" d="100"/>
        </p:scale>
        <p:origin x="114" y="7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FC8A87-C9DF-4CBE-9731-058E0BC0ACD1}"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1458643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AFC8A87-C9DF-4CBE-9731-058E0BC0ACD1}" type="datetimeFigureOut">
              <a:rPr lang="en-US" smtClean="0"/>
              <a:t>9/22/2021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109468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EAFC8A87-C9DF-4CBE-9731-058E0BC0ACD1}"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81601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EAFC8A87-C9DF-4CBE-9731-058E0BC0ACD1}" type="datetimeFigureOut">
              <a:rPr lang="en-US" smtClean="0"/>
              <a:t>9/22/2021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1385094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C8A87-C9DF-4CBE-9731-058E0BC0ACD1}"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3206957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C8A87-C9DF-4CBE-9731-058E0BC0ACD1}"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380932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C8A87-C9DF-4CBE-9731-058E0BC0ACD1}"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219053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FC8A87-C9DF-4CBE-9731-058E0BC0ACD1}" type="datetimeFigureOut">
              <a:rPr lang="en-US" smtClean="0"/>
              <a:t>9/22/2021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419874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FC8A87-C9DF-4CBE-9731-058E0BC0ACD1}" type="datetimeFigureOut">
              <a:rPr lang="en-US" smtClean="0"/>
              <a:t>9/22/2021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98945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FC8A87-C9DF-4CBE-9731-058E0BC0ACD1}" type="datetimeFigureOut">
              <a:rPr lang="en-US" smtClean="0"/>
              <a:t>9/22/2021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22883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FC8A87-C9DF-4CBE-9731-058E0BC0ACD1}" type="datetimeFigureOut">
              <a:rPr lang="en-US" smtClean="0"/>
              <a:t>9/22/2021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415398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C8A87-C9DF-4CBE-9731-058E0BC0ACD1}" type="datetimeFigureOut">
              <a:rPr lang="en-US" smtClean="0"/>
              <a:t>9/22/2021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42882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AFC8A87-C9DF-4CBE-9731-058E0BC0ACD1}" type="datetimeFigureOut">
              <a:rPr lang="en-US" smtClean="0"/>
              <a:t>9/22/2021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120722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EAFC8A87-C9DF-4CBE-9731-058E0BC0ACD1}" type="datetimeFigureOut">
              <a:rPr lang="en-US" smtClean="0"/>
              <a:t>9/22/2021</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806BE6B4-27BB-4BB0-88AB-1F6F913D8189}" type="slidenum">
              <a:rPr lang="en-US" smtClean="0"/>
              <a:t>‹#›</a:t>
            </a:fld>
            <a:endParaRPr lang="en-US"/>
          </a:p>
        </p:txBody>
      </p:sp>
    </p:spTree>
    <p:extLst>
      <p:ext uri="{BB962C8B-B14F-4D97-AF65-F5344CB8AC3E}">
        <p14:creationId xmlns:p14="http://schemas.microsoft.com/office/powerpoint/2010/main" val="235066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AFC8A87-C9DF-4CBE-9731-058E0BC0ACD1}" type="datetimeFigureOut">
              <a:rPr lang="en-US" smtClean="0"/>
              <a:t>9/22/2021</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806BE6B4-27BB-4BB0-88AB-1F6F913D8189}" type="slidenum">
              <a:rPr lang="en-US" smtClean="0"/>
              <a:t>‹#›</a:t>
            </a:fld>
            <a:endParaRPr lang="en-US"/>
          </a:p>
        </p:txBody>
      </p:sp>
    </p:spTree>
    <p:extLst>
      <p:ext uri="{BB962C8B-B14F-4D97-AF65-F5344CB8AC3E}">
        <p14:creationId xmlns:p14="http://schemas.microsoft.com/office/powerpoint/2010/main" val="337722930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romans+14&amp;version=NLT#fen-NLT-28253b" TargetMode="External"/><Relationship Id="rId2" Type="http://schemas.openxmlformats.org/officeDocument/2006/relationships/hyperlink" Target="https://www.biblegateway.com/passage/?search=romans+14&amp;version=NLT#fen-NLT-28252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John%203&amp;version=NLT#fen-NLT-26108h" TargetMode="External"/><Relationship Id="rId2" Type="http://schemas.openxmlformats.org/officeDocument/2006/relationships/hyperlink" Target="https://www.biblegateway.com/passage/?search=John%203&amp;version=NLT#fen-NLT-26103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Revelation+20&amp;version=NASB#fen-NASB-31039h" TargetMode="External"/><Relationship Id="rId2" Type="http://schemas.openxmlformats.org/officeDocument/2006/relationships/hyperlink" Target="https://www.biblegateway.com/passage/?search=Revelation+20&amp;version=NASB#fen-NASB-31038g" TargetMode="External"/><Relationship Id="rId1" Type="http://schemas.openxmlformats.org/officeDocument/2006/relationships/slideLayout" Target="../slideLayouts/slideLayout2.xml"/><Relationship Id="rId6" Type="http://schemas.openxmlformats.org/officeDocument/2006/relationships/hyperlink" Target="https://www.biblegateway.com/passage/?search=Revelation+20&amp;version=NASB#fen-NASB-31042k" TargetMode="External"/><Relationship Id="rId5" Type="http://schemas.openxmlformats.org/officeDocument/2006/relationships/hyperlink" Target="https://www.biblegateway.com/passage/?search=Revelation+20&amp;version=NASB#fen-NASB-31039j" TargetMode="External"/><Relationship Id="rId4" Type="http://schemas.openxmlformats.org/officeDocument/2006/relationships/hyperlink" Target="https://www.biblegateway.com/passage/?search=Revelation+20&amp;version=NASB#fen-NASB-31039i"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Revelation+21&amp;version=NASB#fen-NASB-31045b" TargetMode="External"/><Relationship Id="rId2" Type="http://schemas.openxmlformats.org/officeDocument/2006/relationships/hyperlink" Target="https://www.biblegateway.com/passage/?search=Revelation+21&amp;version=NASB#fen-NASB-31045a" TargetMode="External"/><Relationship Id="rId1" Type="http://schemas.openxmlformats.org/officeDocument/2006/relationships/slideLayout" Target="../slideLayouts/slideLayout2.xml"/><Relationship Id="rId6" Type="http://schemas.openxmlformats.org/officeDocument/2006/relationships/hyperlink" Target="https://www.biblegateway.com/passage/?search=Revelation+21&amp;version=NASB#fen-NASB-31050e" TargetMode="External"/><Relationship Id="rId5" Type="http://schemas.openxmlformats.org/officeDocument/2006/relationships/hyperlink" Target="https://www.biblegateway.com/passage/?search=Revelation+21&amp;version=NASB#fen-NASB-31050d" TargetMode="External"/><Relationship Id="rId4" Type="http://schemas.openxmlformats.org/officeDocument/2006/relationships/hyperlink" Target="https://www.biblegateway.com/passage/?search=Revelation+21&amp;version=NASB#fen-NASB-31048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548639"/>
            <a:ext cx="9144000" cy="949643"/>
          </a:xfrm>
        </p:spPr>
        <p:txBody>
          <a:bodyPr>
            <a:normAutofit/>
          </a:bodyPr>
          <a:lstStyle/>
          <a:p>
            <a:r>
              <a:rPr lang="en-US" dirty="0" err="1" smtClean="0"/>
              <a:t>Judgmentalism</a:t>
            </a:r>
            <a:endParaRPr lang="en-US" dirty="0"/>
          </a:p>
        </p:txBody>
      </p:sp>
      <p:pic>
        <p:nvPicPr>
          <p:cNvPr id="1026" name="Picture 2" descr="The Negative Effects of Judgmentalism - Mark DeJes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5536" y="1818323"/>
            <a:ext cx="7400925" cy="4162426"/>
          </a:xfrm>
          <a:prstGeom prst="rect">
            <a:avLst/>
          </a:prstGeom>
          <a:noFill/>
          <a:ln w="50800" cmpd="thickThin">
            <a:solidFill>
              <a:schemeClr val="bg2"/>
            </a:solidFill>
            <a:prstDash val="soli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53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 to Judge Someone?</a:t>
            </a:r>
            <a:endParaRPr lang="en-US" dirty="0"/>
          </a:p>
        </p:txBody>
      </p:sp>
      <p:sp>
        <p:nvSpPr>
          <p:cNvPr id="3" name="Content Placeholder 2"/>
          <p:cNvSpPr>
            <a:spLocks noGrp="1"/>
          </p:cNvSpPr>
          <p:nvPr>
            <p:ph idx="1"/>
          </p:nvPr>
        </p:nvSpPr>
        <p:spPr>
          <a:xfrm>
            <a:off x="818712" y="2222286"/>
            <a:ext cx="11291226" cy="4506759"/>
          </a:xfrm>
        </p:spPr>
        <p:txBody>
          <a:bodyPr>
            <a:normAutofit fontScale="85000" lnSpcReduction="20000"/>
          </a:bodyPr>
          <a:lstStyle/>
          <a:p>
            <a:r>
              <a:rPr lang="en-US" dirty="0" smtClean="0"/>
              <a:t>It is easy to become judgmental towards anyone who has a different opinion than ours</a:t>
            </a:r>
          </a:p>
          <a:p>
            <a:r>
              <a:rPr lang="en-US" dirty="0" smtClean="0"/>
              <a:t>We judge people by:</a:t>
            </a:r>
          </a:p>
          <a:p>
            <a:pPr lvl="1"/>
            <a:r>
              <a:rPr lang="en-US" dirty="0" smtClean="0"/>
              <a:t>The Way they Dress (church and other places)</a:t>
            </a:r>
          </a:p>
          <a:p>
            <a:pPr lvl="1"/>
            <a:r>
              <a:rPr lang="en-US" dirty="0" smtClean="0"/>
              <a:t>Their actions and behaviors</a:t>
            </a:r>
          </a:p>
          <a:p>
            <a:pPr lvl="1"/>
            <a:r>
              <a:rPr lang="en-US" dirty="0" smtClean="0"/>
              <a:t>The way they talk</a:t>
            </a:r>
          </a:p>
          <a:p>
            <a:pPr lvl="1"/>
            <a:r>
              <a:rPr lang="en-US" dirty="0" smtClean="0"/>
              <a:t>The way they walk</a:t>
            </a:r>
          </a:p>
          <a:p>
            <a:pPr lvl="1"/>
            <a:r>
              <a:rPr lang="en-US" dirty="0" smtClean="0"/>
              <a:t>In relation to our own experiences</a:t>
            </a:r>
          </a:p>
          <a:p>
            <a:pPr lvl="1"/>
            <a:r>
              <a:rPr lang="en-US" dirty="0" smtClean="0"/>
              <a:t>Degrees</a:t>
            </a:r>
          </a:p>
          <a:p>
            <a:pPr lvl="1"/>
            <a:r>
              <a:rPr lang="en-US" dirty="0" smtClean="0"/>
              <a:t>Cultural Differences</a:t>
            </a:r>
          </a:p>
          <a:p>
            <a:pPr lvl="1"/>
            <a:r>
              <a:rPr lang="en-US" dirty="0" smtClean="0"/>
              <a:t>What they eat</a:t>
            </a:r>
          </a:p>
          <a:p>
            <a:pPr lvl="1"/>
            <a:r>
              <a:rPr lang="en-US" dirty="0" smtClean="0"/>
              <a:t>How much makeup they put on</a:t>
            </a:r>
          </a:p>
          <a:p>
            <a:pPr lvl="1"/>
            <a:r>
              <a:rPr lang="en-US" dirty="0" smtClean="0"/>
              <a:t>Something they did wrong</a:t>
            </a:r>
          </a:p>
          <a:p>
            <a:pPr lvl="1"/>
            <a:r>
              <a:rPr lang="en-US" dirty="0" smtClean="0"/>
              <a:t>Something they did right</a:t>
            </a:r>
          </a:p>
          <a:p>
            <a:pPr lvl="1"/>
            <a:r>
              <a:rPr lang="en-US" dirty="0" smtClean="0"/>
              <a:t>Their Age</a:t>
            </a:r>
          </a:p>
          <a:p>
            <a:pPr lvl="1"/>
            <a:r>
              <a:rPr lang="en-US" dirty="0" smtClean="0"/>
              <a:t>Your Thoughts?</a:t>
            </a:r>
          </a:p>
          <a:p>
            <a:pPr lvl="1"/>
            <a:endParaRPr lang="en-US" dirty="0"/>
          </a:p>
        </p:txBody>
      </p:sp>
    </p:spTree>
    <p:extLst>
      <p:ext uri="{BB962C8B-B14F-4D97-AF65-F5344CB8AC3E}">
        <p14:creationId xmlns:p14="http://schemas.microsoft.com/office/powerpoint/2010/main" val="4238239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Judgmentalism</a:t>
            </a:r>
            <a:endParaRPr lang="en-US" dirty="0"/>
          </a:p>
        </p:txBody>
      </p:sp>
      <p:sp>
        <p:nvSpPr>
          <p:cNvPr id="3" name="Content Placeholder 2"/>
          <p:cNvSpPr>
            <a:spLocks noGrp="1"/>
          </p:cNvSpPr>
          <p:nvPr>
            <p:ph idx="1"/>
          </p:nvPr>
        </p:nvSpPr>
        <p:spPr>
          <a:xfrm>
            <a:off x="211015" y="2121877"/>
            <a:ext cx="11512061" cy="4466492"/>
          </a:xfrm>
        </p:spPr>
        <p:txBody>
          <a:bodyPr>
            <a:normAutofit/>
          </a:bodyPr>
          <a:lstStyle/>
          <a:p>
            <a:r>
              <a:rPr lang="en-US" sz="2800" dirty="0" smtClean="0"/>
              <a:t>We sin when we develop an attitude of self-righteousness or we judge harshly or a spirit of censoriousness</a:t>
            </a:r>
          </a:p>
          <a:p>
            <a:r>
              <a:rPr lang="en-US" sz="2800" dirty="0" smtClean="0"/>
              <a:t>We sin if we condemn the obvious flagrant sins of other without at the same time acknowledging that we ourselves are still sinners before God</a:t>
            </a:r>
            <a:endParaRPr lang="en-US" sz="2800" dirty="0"/>
          </a:p>
        </p:txBody>
      </p:sp>
    </p:spTree>
    <p:extLst>
      <p:ext uri="{BB962C8B-B14F-4D97-AF65-F5344CB8AC3E}">
        <p14:creationId xmlns:p14="http://schemas.microsoft.com/office/powerpoint/2010/main" val="2735310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14:1-12</a:t>
            </a:r>
            <a:endParaRPr lang="en-US" dirty="0"/>
          </a:p>
        </p:txBody>
      </p:sp>
      <p:sp>
        <p:nvSpPr>
          <p:cNvPr id="3" name="Content Placeholder 2"/>
          <p:cNvSpPr>
            <a:spLocks noGrp="1"/>
          </p:cNvSpPr>
          <p:nvPr>
            <p:ph idx="1"/>
          </p:nvPr>
        </p:nvSpPr>
        <p:spPr>
          <a:xfrm>
            <a:off x="838200" y="2180492"/>
            <a:ext cx="10939272" cy="4677508"/>
          </a:xfrm>
        </p:spPr>
        <p:txBody>
          <a:bodyPr>
            <a:normAutofit fontScale="85000" lnSpcReduction="20000"/>
          </a:bodyPr>
          <a:lstStyle/>
          <a:p>
            <a:pPr marL="0" indent="0">
              <a:buNone/>
            </a:pPr>
            <a:r>
              <a:rPr lang="en-US" b="1" dirty="0"/>
              <a:t>The Danger of Criticism</a:t>
            </a:r>
          </a:p>
          <a:p>
            <a:pPr marL="0" indent="0">
              <a:buNone/>
            </a:pPr>
            <a:r>
              <a:rPr lang="en-US" b="1" dirty="0"/>
              <a:t>14 </a:t>
            </a:r>
            <a:r>
              <a:rPr lang="en-US" dirty="0"/>
              <a:t>Accept other believers who are weak in faith, and don’t argue with them about what they think is right or wrong. </a:t>
            </a:r>
            <a:r>
              <a:rPr lang="en-US" b="1" baseline="30000" dirty="0"/>
              <a:t>2 </a:t>
            </a:r>
            <a:r>
              <a:rPr lang="en-US" dirty="0"/>
              <a:t>For instance, one person believes it’s all right to eat anything. But another believer with a sensitive conscience will eat only vegetables. </a:t>
            </a:r>
            <a:r>
              <a:rPr lang="en-US" b="1" baseline="30000" dirty="0"/>
              <a:t>3 </a:t>
            </a:r>
            <a:r>
              <a:rPr lang="en-US" dirty="0"/>
              <a:t>Those who feel free to eat anything must not look down on those who don’t. And those who don’t eat certain foods must not condemn those who do, for God has accepted them. </a:t>
            </a:r>
            <a:r>
              <a:rPr lang="en-US" b="1" baseline="30000" dirty="0"/>
              <a:t>4 </a:t>
            </a:r>
            <a:r>
              <a:rPr lang="en-US" dirty="0"/>
              <a:t>Who are you to condemn someone else’s servants? Their own master will judge whether they stand or fall. And with the Lord’s help, they will stand and receive his approval.</a:t>
            </a:r>
          </a:p>
          <a:p>
            <a:pPr marL="0" indent="0">
              <a:buNone/>
            </a:pPr>
            <a:r>
              <a:rPr lang="en-US" b="1" baseline="30000" dirty="0"/>
              <a:t>5 </a:t>
            </a:r>
            <a:r>
              <a:rPr lang="en-US" dirty="0"/>
              <a:t>In the same way, some think one day is more holy than another day, while others think every day is alike. You should each be fully convinced that whichever day you choose is acceptable. </a:t>
            </a:r>
            <a:r>
              <a:rPr lang="en-US" b="1" baseline="30000" dirty="0"/>
              <a:t>6 </a:t>
            </a:r>
            <a:r>
              <a:rPr lang="en-US" dirty="0"/>
              <a:t>Those who worship the Lord on a special day do it to honor him. Those who eat any kind of food do so to honor the Lord, since they give thanks to God before eating. And those who refuse to eat certain foods also want to please the Lord and give thanks to God. </a:t>
            </a:r>
            <a:r>
              <a:rPr lang="en-US" b="1" baseline="30000" dirty="0"/>
              <a:t>7 </a:t>
            </a:r>
            <a:r>
              <a:rPr lang="en-US" dirty="0"/>
              <a:t>For we don’t live for ourselves or die for ourselves. </a:t>
            </a:r>
            <a:r>
              <a:rPr lang="en-US" b="1" baseline="30000" dirty="0"/>
              <a:t>8 </a:t>
            </a:r>
            <a:r>
              <a:rPr lang="en-US" dirty="0"/>
              <a:t>If we live, it’s to honor the Lord. And if we die, it’s to honor the Lord. So whether we live or die, we belong to the Lord. </a:t>
            </a:r>
            <a:r>
              <a:rPr lang="en-US" b="1" baseline="30000" dirty="0"/>
              <a:t>9 </a:t>
            </a:r>
            <a:r>
              <a:rPr lang="en-US" dirty="0"/>
              <a:t>Christ died and rose again for this very purpose—to be Lord both of the living and of the dead.</a:t>
            </a:r>
          </a:p>
          <a:p>
            <a:pPr marL="0" indent="0">
              <a:buNone/>
            </a:pPr>
            <a:r>
              <a:rPr lang="en-US" b="1" baseline="30000" dirty="0"/>
              <a:t>10 </a:t>
            </a:r>
            <a:r>
              <a:rPr lang="en-US" dirty="0"/>
              <a:t>So why do you condemn another believer</a:t>
            </a:r>
            <a:r>
              <a:rPr lang="en-US" baseline="30000" dirty="0"/>
              <a:t>[</a:t>
            </a:r>
            <a:r>
              <a:rPr lang="en-US" baseline="30000" dirty="0">
                <a:hlinkClick r:id="rId2" tooltip="See footnote a"/>
              </a:rPr>
              <a:t>a</a:t>
            </a:r>
            <a:r>
              <a:rPr lang="en-US" baseline="30000" dirty="0"/>
              <a:t>]</a:t>
            </a:r>
            <a:r>
              <a:rPr lang="en-US" dirty="0"/>
              <a:t>? Why do you look down on another believer? Remember, we will all stand before the judgment seat of God. </a:t>
            </a:r>
            <a:r>
              <a:rPr lang="en-US" b="1" baseline="30000" dirty="0"/>
              <a:t>11 </a:t>
            </a:r>
            <a:r>
              <a:rPr lang="en-US" dirty="0"/>
              <a:t>For the Scriptures say,</a:t>
            </a:r>
          </a:p>
          <a:p>
            <a:pPr marL="0" indent="0">
              <a:buNone/>
            </a:pPr>
            <a:r>
              <a:rPr lang="en-US" dirty="0"/>
              <a:t>“‘As surely as I live,’ says the </a:t>
            </a:r>
            <a:r>
              <a:rPr lang="en-US" cap="small" dirty="0"/>
              <a:t>Lord</a:t>
            </a:r>
            <a:r>
              <a:rPr lang="en-US" dirty="0"/>
              <a:t>,</a:t>
            </a:r>
            <a:br>
              <a:rPr lang="en-US" dirty="0"/>
            </a:br>
            <a:r>
              <a:rPr lang="en-US" dirty="0"/>
              <a:t>‘every knee will bend to me,</a:t>
            </a:r>
            <a:br>
              <a:rPr lang="en-US" dirty="0"/>
            </a:br>
            <a:r>
              <a:rPr lang="en-US" dirty="0"/>
              <a:t>    and every tongue will declare allegiance to God.</a:t>
            </a:r>
            <a:r>
              <a:rPr lang="en-US" baseline="30000" dirty="0"/>
              <a:t>[</a:t>
            </a:r>
            <a:r>
              <a:rPr lang="en-US" baseline="30000" dirty="0">
                <a:hlinkClick r:id="rId3" tooltip="See footnote b"/>
              </a:rPr>
              <a:t>b</a:t>
            </a:r>
            <a:r>
              <a:rPr lang="en-US" baseline="30000" dirty="0"/>
              <a:t>]</a:t>
            </a:r>
            <a:r>
              <a:rPr lang="en-US" dirty="0"/>
              <a:t>’”</a:t>
            </a:r>
          </a:p>
          <a:p>
            <a:pPr marL="0" indent="0">
              <a:buNone/>
            </a:pPr>
            <a:r>
              <a:rPr lang="en-US" b="1" baseline="30000" dirty="0"/>
              <a:t>12 </a:t>
            </a:r>
            <a:r>
              <a:rPr lang="en-US" dirty="0"/>
              <a:t>Yes, each of us will give a personal account to God. </a:t>
            </a:r>
            <a:r>
              <a:rPr lang="en-US" b="1" baseline="30000" dirty="0"/>
              <a:t>13 </a:t>
            </a:r>
            <a:r>
              <a:rPr lang="en-US" dirty="0"/>
              <a:t>So let’s stop condemning each other. Decide instead to live in such a way that you will not cause another believer to stumble and fall.</a:t>
            </a:r>
          </a:p>
          <a:p>
            <a:endParaRPr lang="en-US" dirty="0"/>
          </a:p>
        </p:txBody>
      </p:sp>
    </p:spTree>
    <p:extLst>
      <p:ext uri="{BB962C8B-B14F-4D97-AF65-F5344CB8AC3E}">
        <p14:creationId xmlns:p14="http://schemas.microsoft.com/office/powerpoint/2010/main" val="3537558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3:16-21</a:t>
            </a:r>
            <a:endParaRPr lang="en-US" dirty="0"/>
          </a:p>
        </p:txBody>
      </p:sp>
      <p:sp>
        <p:nvSpPr>
          <p:cNvPr id="3" name="Content Placeholder 2"/>
          <p:cNvSpPr>
            <a:spLocks noGrp="1"/>
          </p:cNvSpPr>
          <p:nvPr>
            <p:ph idx="1"/>
          </p:nvPr>
        </p:nvSpPr>
        <p:spPr>
          <a:xfrm>
            <a:off x="818712" y="2222287"/>
            <a:ext cx="10554574" cy="4459867"/>
          </a:xfrm>
        </p:spPr>
        <p:txBody>
          <a:bodyPr>
            <a:normAutofit/>
          </a:bodyPr>
          <a:lstStyle/>
          <a:p>
            <a:pPr marL="0" indent="0">
              <a:buNone/>
            </a:pPr>
            <a:r>
              <a:rPr lang="en-US" b="1" baseline="30000" dirty="0"/>
              <a:t>16 </a:t>
            </a:r>
            <a:r>
              <a:rPr lang="en-US" dirty="0"/>
              <a:t>“For this is how God loved the world: He gave</a:t>
            </a:r>
            <a:r>
              <a:rPr lang="en-US" baseline="30000" dirty="0"/>
              <a:t>[</a:t>
            </a:r>
            <a:r>
              <a:rPr lang="en-US" baseline="30000" dirty="0">
                <a:hlinkClick r:id="rId2" tooltip="See footnote g"/>
              </a:rPr>
              <a:t>g</a:t>
            </a:r>
            <a:r>
              <a:rPr lang="en-US" baseline="30000" dirty="0"/>
              <a:t>]</a:t>
            </a:r>
            <a:r>
              <a:rPr lang="en-US" dirty="0"/>
              <a:t> his one and only Son, so that everyone who believes in him will not perish but have eternal life. </a:t>
            </a:r>
            <a:r>
              <a:rPr lang="en-US" b="1" baseline="30000" dirty="0"/>
              <a:t>17 </a:t>
            </a:r>
            <a:r>
              <a:rPr lang="en-US" dirty="0"/>
              <a:t>God sent his Son into the world not to judge the world, but to save the world through him.</a:t>
            </a:r>
          </a:p>
          <a:p>
            <a:pPr marL="0" indent="0">
              <a:buNone/>
            </a:pPr>
            <a:r>
              <a:rPr lang="en-US" b="1" baseline="30000" dirty="0"/>
              <a:t>18 </a:t>
            </a:r>
            <a:r>
              <a:rPr lang="en-US" dirty="0"/>
              <a:t>“There is no judgment against anyone who believes in him. But anyone who does not believe in him has already been judged for not believing in God’s one and only Son. </a:t>
            </a:r>
            <a:r>
              <a:rPr lang="en-US" b="1" baseline="30000" dirty="0"/>
              <a:t>19 </a:t>
            </a:r>
            <a:r>
              <a:rPr lang="en-US" dirty="0"/>
              <a:t>And the judgment is based on this fact: God’s light came into the world, but people loved the darkness more than the light, for their actions were evil. </a:t>
            </a:r>
            <a:r>
              <a:rPr lang="en-US" b="1" baseline="30000" dirty="0"/>
              <a:t>20 </a:t>
            </a:r>
            <a:r>
              <a:rPr lang="en-US" dirty="0"/>
              <a:t>All who do evil hate the light and refuse to go near it for fear their sins will be exposed. </a:t>
            </a:r>
            <a:r>
              <a:rPr lang="en-US" b="1" baseline="30000" dirty="0"/>
              <a:t>21 </a:t>
            </a:r>
            <a:r>
              <a:rPr lang="en-US" dirty="0"/>
              <a:t>But those who do what is right come to the light so others can see that they are doing what God wants.</a:t>
            </a:r>
            <a:r>
              <a:rPr lang="en-US" baseline="30000" dirty="0"/>
              <a:t>[</a:t>
            </a:r>
            <a:r>
              <a:rPr lang="en-US" baseline="30000" dirty="0">
                <a:hlinkClick r:id="rId3" tooltip="See footnote h"/>
              </a:rPr>
              <a:t>h</a:t>
            </a:r>
            <a:r>
              <a:rPr lang="en-US" baseline="30000" dirty="0"/>
              <a:t>]</a:t>
            </a:r>
            <a:r>
              <a:rPr lang="en-US" dirty="0"/>
              <a:t>”</a:t>
            </a:r>
          </a:p>
          <a:p>
            <a:pPr marL="0" indent="0">
              <a:buNone/>
            </a:pPr>
            <a:endParaRPr lang="en-US" dirty="0"/>
          </a:p>
        </p:txBody>
      </p:sp>
    </p:spTree>
    <p:extLst>
      <p:ext uri="{BB962C8B-B14F-4D97-AF65-F5344CB8AC3E}">
        <p14:creationId xmlns:p14="http://schemas.microsoft.com/office/powerpoint/2010/main" val="414853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20:11-15</a:t>
            </a:r>
            <a:endParaRPr lang="en-US" dirty="0"/>
          </a:p>
        </p:txBody>
      </p:sp>
      <p:sp>
        <p:nvSpPr>
          <p:cNvPr id="3" name="Content Placeholder 2"/>
          <p:cNvSpPr>
            <a:spLocks noGrp="1"/>
          </p:cNvSpPr>
          <p:nvPr>
            <p:ph idx="1"/>
          </p:nvPr>
        </p:nvSpPr>
        <p:spPr/>
        <p:txBody>
          <a:bodyPr>
            <a:normAutofit/>
          </a:bodyPr>
          <a:lstStyle/>
          <a:p>
            <a:pPr marL="0" indent="0">
              <a:buNone/>
            </a:pPr>
            <a:r>
              <a:rPr lang="en-US" b="1" dirty="0"/>
              <a:t>Judgment at the Throne of God</a:t>
            </a:r>
          </a:p>
          <a:p>
            <a:pPr marL="0" indent="0">
              <a:buNone/>
            </a:pPr>
            <a:r>
              <a:rPr lang="en-US" b="1" baseline="30000" dirty="0"/>
              <a:t>11 </a:t>
            </a:r>
            <a:r>
              <a:rPr lang="en-US" dirty="0"/>
              <a:t>Then I saw a great white throne and Him who sat upon it, from whose </a:t>
            </a:r>
            <a:r>
              <a:rPr lang="en-US" baseline="30000" dirty="0"/>
              <a:t>[</a:t>
            </a:r>
            <a:r>
              <a:rPr lang="en-US" baseline="30000" dirty="0">
                <a:hlinkClick r:id="rId2" tooltip="See footnote g"/>
              </a:rPr>
              <a:t>g</a:t>
            </a:r>
            <a:r>
              <a:rPr lang="en-US" baseline="30000" dirty="0"/>
              <a:t>]</a:t>
            </a:r>
            <a:r>
              <a:rPr lang="en-US" dirty="0"/>
              <a:t>presence earth and heaven fled, and no place was found for them. </a:t>
            </a:r>
            <a:r>
              <a:rPr lang="en-US" b="1" baseline="30000" dirty="0"/>
              <a:t>12 </a:t>
            </a:r>
            <a:r>
              <a:rPr lang="en-US" dirty="0"/>
              <a:t>And I saw the dead, the great and the small, standing before the throne, and </a:t>
            </a:r>
            <a:r>
              <a:rPr lang="en-US" baseline="30000" dirty="0"/>
              <a:t>[</a:t>
            </a:r>
            <a:r>
              <a:rPr lang="en-US" baseline="30000" dirty="0">
                <a:hlinkClick r:id="rId3" tooltip="See footnote h"/>
              </a:rPr>
              <a:t>h</a:t>
            </a:r>
            <a:r>
              <a:rPr lang="en-US" baseline="30000" dirty="0"/>
              <a:t>]</a:t>
            </a:r>
            <a:r>
              <a:rPr lang="en-US" dirty="0"/>
              <a:t>books were opened; and another </a:t>
            </a:r>
            <a:r>
              <a:rPr lang="en-US" baseline="30000" dirty="0"/>
              <a:t>[</a:t>
            </a:r>
            <a:r>
              <a:rPr lang="en-US" baseline="30000" dirty="0" err="1">
                <a:hlinkClick r:id="rId4" tooltip="See footnote i"/>
              </a:rPr>
              <a:t>i</a:t>
            </a:r>
            <a:r>
              <a:rPr lang="en-US" baseline="30000" dirty="0"/>
              <a:t>]</a:t>
            </a:r>
            <a:r>
              <a:rPr lang="en-US" dirty="0"/>
              <a:t>book was opened, which is </a:t>
            </a:r>
            <a:r>
              <a:rPr lang="en-US" i="1" dirty="0"/>
              <a:t>the book</a:t>
            </a:r>
            <a:r>
              <a:rPr lang="en-US" dirty="0"/>
              <a:t> of life; and the dead were judged from the things which were written in the </a:t>
            </a:r>
            <a:r>
              <a:rPr lang="en-US" baseline="30000" dirty="0"/>
              <a:t>[</a:t>
            </a:r>
            <a:r>
              <a:rPr lang="en-US" baseline="30000" dirty="0">
                <a:hlinkClick r:id="rId5" tooltip="See footnote j"/>
              </a:rPr>
              <a:t>j</a:t>
            </a:r>
            <a:r>
              <a:rPr lang="en-US" baseline="30000" dirty="0"/>
              <a:t>]</a:t>
            </a:r>
            <a:r>
              <a:rPr lang="en-US" dirty="0"/>
              <a:t>books, according to their deeds. </a:t>
            </a:r>
            <a:r>
              <a:rPr lang="en-US" b="1" baseline="30000" dirty="0"/>
              <a:t>13 </a:t>
            </a:r>
            <a:r>
              <a:rPr lang="en-US" dirty="0"/>
              <a:t>And the sea gave up the dead who were in it, and Death and Hades gave up the dead who were in them; and they were judged, each one </a:t>
            </a:r>
            <a:r>
              <a:rPr lang="en-US" i="1" dirty="0"/>
              <a:t>of them</a:t>
            </a:r>
            <a:r>
              <a:rPr lang="en-US" dirty="0"/>
              <a:t> according to their deeds. </a:t>
            </a:r>
            <a:r>
              <a:rPr lang="en-US" b="1" baseline="30000" dirty="0"/>
              <a:t>14 </a:t>
            </a:r>
            <a:r>
              <a:rPr lang="en-US" dirty="0"/>
              <a:t>Then Death and Hades were thrown into the lake of fire. This is the second death, the lake of fire. </a:t>
            </a:r>
            <a:r>
              <a:rPr lang="en-US" b="1" baseline="30000" dirty="0"/>
              <a:t>15 </a:t>
            </a:r>
            <a:r>
              <a:rPr lang="en-US" dirty="0"/>
              <a:t>And if </a:t>
            </a:r>
            <a:r>
              <a:rPr lang="en-US" baseline="30000" dirty="0"/>
              <a:t>[</a:t>
            </a:r>
            <a:r>
              <a:rPr lang="en-US" baseline="30000" dirty="0">
                <a:hlinkClick r:id="rId6" tooltip="See footnote k"/>
              </a:rPr>
              <a:t>k</a:t>
            </a:r>
            <a:r>
              <a:rPr lang="en-US" baseline="30000" dirty="0"/>
              <a:t>]</a:t>
            </a:r>
            <a:r>
              <a:rPr lang="en-US" dirty="0"/>
              <a:t>anyone’s name was not found written in the book of life, he was thrown into the lake of fire.</a:t>
            </a:r>
          </a:p>
          <a:p>
            <a:endParaRPr lang="en-US" dirty="0"/>
          </a:p>
        </p:txBody>
      </p:sp>
    </p:spTree>
    <p:extLst>
      <p:ext uri="{BB962C8B-B14F-4D97-AF65-F5344CB8AC3E}">
        <p14:creationId xmlns:p14="http://schemas.microsoft.com/office/powerpoint/2010/main" val="1560178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1:1-8</a:t>
            </a:r>
            <a:endParaRPr lang="en-US" dirty="0"/>
          </a:p>
        </p:txBody>
      </p:sp>
      <p:sp>
        <p:nvSpPr>
          <p:cNvPr id="3" name="Content Placeholder 2"/>
          <p:cNvSpPr>
            <a:spLocks noGrp="1"/>
          </p:cNvSpPr>
          <p:nvPr>
            <p:ph idx="1"/>
          </p:nvPr>
        </p:nvSpPr>
        <p:spPr>
          <a:xfrm>
            <a:off x="810000" y="2351241"/>
            <a:ext cx="10554574" cy="3636511"/>
          </a:xfrm>
        </p:spPr>
        <p:txBody>
          <a:bodyPr>
            <a:normAutofit fontScale="92500" lnSpcReduction="20000"/>
          </a:bodyPr>
          <a:lstStyle/>
          <a:p>
            <a:pPr marL="0" indent="0">
              <a:buNone/>
            </a:pPr>
            <a:r>
              <a:rPr lang="en-US" b="1" dirty="0"/>
              <a:t>The New Heaven and Earth</a:t>
            </a:r>
          </a:p>
          <a:p>
            <a:pPr marL="0" indent="0">
              <a:buNone/>
            </a:pPr>
            <a:r>
              <a:rPr lang="en-US" b="1" dirty="0"/>
              <a:t>21 </a:t>
            </a:r>
            <a:r>
              <a:rPr lang="en-US" dirty="0"/>
              <a:t>Then I saw a new heaven and a new earth; for the first heaven and the first earth passed away, and there is no longer </a:t>
            </a:r>
            <a:r>
              <a:rPr lang="en-US" i="1" dirty="0"/>
              <a:t>any</a:t>
            </a:r>
            <a:r>
              <a:rPr lang="en-US" dirty="0"/>
              <a:t> sea. </a:t>
            </a:r>
            <a:r>
              <a:rPr lang="en-US" b="1" baseline="30000" dirty="0"/>
              <a:t>2 </a:t>
            </a:r>
            <a:r>
              <a:rPr lang="en-US" dirty="0"/>
              <a:t>And I saw the holy city, new Jerusalem, coming down out of heaven from God, prepared as a bride adorned for her husband. </a:t>
            </a:r>
            <a:r>
              <a:rPr lang="en-US" b="1" baseline="30000" dirty="0"/>
              <a:t>3 </a:t>
            </a:r>
            <a:r>
              <a:rPr lang="en-US" dirty="0"/>
              <a:t>And I heard a loud voice from the throne, saying, “Behold, the tabernacle of God is among the people, and He will dwell among them, and they shall be His </a:t>
            </a:r>
            <a:r>
              <a:rPr lang="en-US" baseline="30000" dirty="0"/>
              <a:t>[</a:t>
            </a:r>
            <a:r>
              <a:rPr lang="en-US" baseline="30000" dirty="0">
                <a:hlinkClick r:id="rId2" tooltip="See footnote a"/>
              </a:rPr>
              <a:t>a</a:t>
            </a:r>
            <a:r>
              <a:rPr lang="en-US" baseline="30000" dirty="0"/>
              <a:t>]</a:t>
            </a:r>
            <a:r>
              <a:rPr lang="en-US" dirty="0"/>
              <a:t>people, and God Himself will be among them</a:t>
            </a:r>
            <a:r>
              <a:rPr lang="en-US" baseline="30000" dirty="0"/>
              <a:t>[</a:t>
            </a:r>
            <a:r>
              <a:rPr lang="en-US" baseline="30000" dirty="0">
                <a:hlinkClick r:id="rId3" tooltip="See footnote b"/>
              </a:rPr>
              <a:t>b</a:t>
            </a:r>
            <a:r>
              <a:rPr lang="en-US" baseline="30000" dirty="0"/>
              <a:t>]</a:t>
            </a:r>
            <a:r>
              <a:rPr lang="en-US" dirty="0"/>
              <a:t>, </a:t>
            </a:r>
            <a:r>
              <a:rPr lang="en-US" b="1" baseline="30000" dirty="0"/>
              <a:t>4 </a:t>
            </a:r>
            <a:r>
              <a:rPr lang="en-US" dirty="0"/>
              <a:t>and He will wipe away every tear from their eyes; and there will no longer be </a:t>
            </a:r>
            <a:r>
              <a:rPr lang="en-US" i="1" dirty="0"/>
              <a:t>any</a:t>
            </a:r>
            <a:r>
              <a:rPr lang="en-US" dirty="0"/>
              <a:t> death; there will no longer be </a:t>
            </a:r>
            <a:r>
              <a:rPr lang="en-US" i="1" dirty="0"/>
              <a:t>any</a:t>
            </a:r>
            <a:r>
              <a:rPr lang="en-US" dirty="0"/>
              <a:t> mourning, or crying, or pain; the first things have passed away.”</a:t>
            </a:r>
          </a:p>
          <a:p>
            <a:pPr marL="0" indent="0">
              <a:buNone/>
            </a:pPr>
            <a:r>
              <a:rPr lang="en-US" b="1" baseline="30000" dirty="0"/>
              <a:t>5 </a:t>
            </a:r>
            <a:r>
              <a:rPr lang="en-US" dirty="0"/>
              <a:t>And He who sits on the throne said, “Behold, I am making all things new.” And He *said, “Write, for these words are faithful and true.” </a:t>
            </a:r>
            <a:r>
              <a:rPr lang="en-US" b="1" baseline="30000" dirty="0"/>
              <a:t>6 </a:t>
            </a:r>
            <a:r>
              <a:rPr lang="en-US" dirty="0"/>
              <a:t>Then He said to me, “</a:t>
            </a:r>
            <a:r>
              <a:rPr lang="en-US" baseline="30000" dirty="0"/>
              <a:t>[</a:t>
            </a:r>
            <a:r>
              <a:rPr lang="en-US" baseline="30000" dirty="0">
                <a:hlinkClick r:id="rId4" tooltip="See footnote c"/>
              </a:rPr>
              <a:t>c</a:t>
            </a:r>
            <a:r>
              <a:rPr lang="en-US" baseline="30000" dirty="0"/>
              <a:t>]</a:t>
            </a:r>
            <a:r>
              <a:rPr lang="en-US" dirty="0"/>
              <a:t>It is done. I am the Alpha and the Omega, the beginning and the end. I will give </a:t>
            </a:r>
            <a:r>
              <a:rPr lang="en-US" i="1" dirty="0"/>
              <a:t>water</a:t>
            </a:r>
            <a:r>
              <a:rPr lang="en-US" dirty="0"/>
              <a:t> to the one who thirsts from the spring of the water of life, without cost. </a:t>
            </a:r>
            <a:r>
              <a:rPr lang="en-US" b="1" baseline="30000" dirty="0"/>
              <a:t>7 </a:t>
            </a:r>
            <a:r>
              <a:rPr lang="en-US" dirty="0"/>
              <a:t>The one who overcomes will inherit these things, and I will be his God and he will be My son. </a:t>
            </a:r>
            <a:r>
              <a:rPr lang="en-US" b="1" baseline="30000" dirty="0"/>
              <a:t>8 </a:t>
            </a:r>
            <a:r>
              <a:rPr lang="en-US" dirty="0"/>
              <a:t>But for the cowardly, and </a:t>
            </a:r>
            <a:r>
              <a:rPr lang="en-US" baseline="30000" dirty="0"/>
              <a:t>[</a:t>
            </a:r>
            <a:r>
              <a:rPr lang="en-US" baseline="30000" dirty="0">
                <a:hlinkClick r:id="rId5" tooltip="See footnote d"/>
              </a:rPr>
              <a:t>d</a:t>
            </a:r>
            <a:r>
              <a:rPr lang="en-US" baseline="30000" dirty="0"/>
              <a:t>]</a:t>
            </a:r>
            <a:r>
              <a:rPr lang="en-US" dirty="0"/>
              <a:t>unbelieving, and abominable, and murderers, and sexually immoral persons, and sorcerers, and idolaters, and all liars, their part </a:t>
            </a:r>
            <a:r>
              <a:rPr lang="en-US" i="1" dirty="0"/>
              <a:t>will be</a:t>
            </a:r>
            <a:r>
              <a:rPr lang="en-US" dirty="0"/>
              <a:t> in the lake that burns with fire and </a:t>
            </a:r>
            <a:r>
              <a:rPr lang="en-US" baseline="30000" dirty="0"/>
              <a:t>[</a:t>
            </a:r>
            <a:r>
              <a:rPr lang="en-US" baseline="30000" dirty="0">
                <a:hlinkClick r:id="rId6" tooltip="See footnote e"/>
              </a:rPr>
              <a:t>e</a:t>
            </a:r>
            <a:r>
              <a:rPr lang="en-US" baseline="30000" dirty="0"/>
              <a:t>]</a:t>
            </a:r>
            <a:r>
              <a:rPr lang="en-US" dirty="0"/>
              <a:t>brimstone, which is the second death.”</a:t>
            </a:r>
          </a:p>
          <a:p>
            <a:endParaRPr lang="en-US" dirty="0"/>
          </a:p>
        </p:txBody>
      </p:sp>
    </p:spTree>
    <p:extLst>
      <p:ext uri="{BB962C8B-B14F-4D97-AF65-F5344CB8AC3E}">
        <p14:creationId xmlns:p14="http://schemas.microsoft.com/office/powerpoint/2010/main" val="422417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God </a:t>
            </a:r>
            <a:r>
              <a:rPr lang="en-US" dirty="0"/>
              <a:t>will judge every sin, and He will judge every sin no matter who you are (2 Tim 4:1; Rom 2</a:t>
            </a:r>
            <a:r>
              <a:rPr lang="en-US" dirty="0" smtClean="0"/>
              <a:t>).</a:t>
            </a:r>
          </a:p>
          <a:p>
            <a:r>
              <a:rPr lang="en-US" dirty="0" smtClean="0"/>
              <a:t>Jesus </a:t>
            </a:r>
            <a:r>
              <a:rPr lang="en-US" dirty="0"/>
              <a:t>teaches us to — in love — tell fellow believers about their sins. In John 7, Jesus states that we should “judge with right judgment” and not “by appearances” (John 7:14). The meaning of this is that we should judge biblically, not worldly</a:t>
            </a:r>
            <a:r>
              <a:rPr lang="en-US" dirty="0" smtClean="0"/>
              <a:t>.</a:t>
            </a:r>
          </a:p>
          <a:p>
            <a:pPr fontAlgn="base"/>
            <a:r>
              <a:rPr lang="en-US" b="1" dirty="0" smtClean="0"/>
              <a:t>Christians </a:t>
            </a:r>
            <a:r>
              <a:rPr lang="en-US" b="1" dirty="0"/>
              <a:t>Must </a:t>
            </a:r>
            <a:r>
              <a:rPr lang="en-US" b="1" dirty="0" smtClean="0"/>
              <a:t>Judge - </a:t>
            </a:r>
            <a:r>
              <a:rPr lang="en-US" dirty="0" smtClean="0"/>
              <a:t>Scripture </a:t>
            </a:r>
            <a:r>
              <a:rPr lang="en-US" dirty="0"/>
              <a:t>specifically instructs Christians to judge other Christians. In 1 Corinthians 5, Paul commands the church “not to associate with sexually immoral people,” which to obey, requires making a judgment. He further writes, “Are you not to judge those inside (the church)? . . . ‘Expel the wicked person from among you</a:t>
            </a:r>
            <a:r>
              <a:rPr lang="en-US" dirty="0" smtClean="0"/>
              <a:t>.’” So </a:t>
            </a:r>
            <a:r>
              <a:rPr lang="en-US" dirty="0"/>
              <a:t>not only should Christians judge other believers, they should also discipline them based on those judgments. Similarly, Jesus says in John 7:24, “Stop judging by mere appearances, but instead judge correctly.” Clearly, Jesus expects us to judge, but simply wants us to judge correctly, using proper standards</a:t>
            </a:r>
            <a:r>
              <a:rPr lang="en-US" dirty="0" smtClean="0"/>
              <a:t>.</a:t>
            </a:r>
          </a:p>
          <a:p>
            <a:pPr fontAlgn="base"/>
            <a:r>
              <a:rPr lang="en-US" b="1" dirty="0" smtClean="0"/>
              <a:t>Don’t </a:t>
            </a:r>
            <a:r>
              <a:rPr lang="en-US" b="1" dirty="0"/>
              <a:t>Apply a </a:t>
            </a:r>
            <a:r>
              <a:rPr lang="en-US" b="1" dirty="0" smtClean="0"/>
              <a:t>Double-Standard </a:t>
            </a:r>
            <a:r>
              <a:rPr lang="en-US" dirty="0" smtClean="0"/>
              <a:t>The </a:t>
            </a:r>
            <a:r>
              <a:rPr lang="en-US" dirty="0"/>
              <a:t>solution isn’t to refrain from judging; it’s to fix yourself so you can help fix others</a:t>
            </a:r>
            <a:r>
              <a:rPr lang="en-US" dirty="0" smtClean="0"/>
              <a:t>.</a:t>
            </a:r>
          </a:p>
          <a:p>
            <a:pPr fontAlgn="base"/>
            <a:r>
              <a:rPr lang="en-US" b="1" dirty="0"/>
              <a:t>Seek </a:t>
            </a:r>
            <a:r>
              <a:rPr lang="en-US" b="1"/>
              <a:t>to </a:t>
            </a:r>
            <a:r>
              <a:rPr lang="en-US" b="1" smtClean="0"/>
              <a:t>Restore - </a:t>
            </a:r>
            <a:r>
              <a:rPr lang="en-US" smtClean="0"/>
              <a:t>So </a:t>
            </a:r>
            <a:r>
              <a:rPr lang="en-US" dirty="0"/>
              <a:t>when we make judgments, we must do so humbly. And we must do so with the intent of helping our brother or sister escape sin and the destruction it wreaks, not to elevate ourselves.</a:t>
            </a:r>
          </a:p>
          <a:p>
            <a:pPr fontAlgn="base"/>
            <a:endParaRPr lang="en-US" dirty="0"/>
          </a:p>
          <a:p>
            <a:pPr fontAlgn="base"/>
            <a:endParaRPr lang="en-US" dirty="0"/>
          </a:p>
          <a:p>
            <a:pPr marL="0" indent="0">
              <a:buNone/>
            </a:pPr>
            <a:endParaRPr lang="en-US" dirty="0"/>
          </a:p>
        </p:txBody>
      </p:sp>
    </p:spTree>
    <p:extLst>
      <p:ext uri="{BB962C8B-B14F-4D97-AF65-F5344CB8AC3E}">
        <p14:creationId xmlns:p14="http://schemas.microsoft.com/office/powerpoint/2010/main" val="1050695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25</TotalTime>
  <Words>1597</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2</vt:lpstr>
      <vt:lpstr>Quotable</vt:lpstr>
      <vt:lpstr>Judgmentalism</vt:lpstr>
      <vt:lpstr>What does it mean to Judge Someone?</vt:lpstr>
      <vt:lpstr>Judgmentalism</vt:lpstr>
      <vt:lpstr>Romans 14:1-12</vt:lpstr>
      <vt:lpstr>John 3:16-21</vt:lpstr>
      <vt:lpstr>Revelation 20:11-15</vt:lpstr>
      <vt:lpstr>Revelation 1:1-8</vt:lpstr>
      <vt:lpstr>Conclusion</vt:lpstr>
    </vt:vector>
  </TitlesOfParts>
  <Company>Youth Villages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Judgmentalism &amp; Sins of the Tongue</dc:title>
  <dc:creator>Raines, Christopher</dc:creator>
  <cp:lastModifiedBy>Raines, Christopher</cp:lastModifiedBy>
  <cp:revision>8</cp:revision>
  <dcterms:created xsi:type="dcterms:W3CDTF">2021-09-22T20:33:00Z</dcterms:created>
  <dcterms:modified xsi:type="dcterms:W3CDTF">2021-09-22T20:58:12Z</dcterms:modified>
</cp:coreProperties>
</file>