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59" r:id="rId6"/>
    <p:sldId id="260" r:id="rId7"/>
    <p:sldId id="265" r:id="rId8"/>
    <p:sldId id="262" r:id="rId9"/>
    <p:sldId id="261"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FB0813-B6E1-4EE9-9D3B-1B2710400293}"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77A8A56-37DA-4462-B290-EFB32EAAF445}" type="slidenum">
              <a:rPr lang="en-US" smtClean="0"/>
              <a:t>‹#›</a:t>
            </a:fld>
            <a:endParaRPr lang="en-US"/>
          </a:p>
        </p:txBody>
      </p:sp>
    </p:spTree>
    <p:extLst>
      <p:ext uri="{BB962C8B-B14F-4D97-AF65-F5344CB8AC3E}">
        <p14:creationId xmlns:p14="http://schemas.microsoft.com/office/powerpoint/2010/main" val="130348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FB0813-B6E1-4EE9-9D3B-1B2710400293}"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A8A56-37DA-4462-B290-EFB32EAAF445}" type="slidenum">
              <a:rPr lang="en-US" smtClean="0"/>
              <a:t>‹#›</a:t>
            </a:fld>
            <a:endParaRPr lang="en-US"/>
          </a:p>
        </p:txBody>
      </p:sp>
    </p:spTree>
    <p:extLst>
      <p:ext uri="{BB962C8B-B14F-4D97-AF65-F5344CB8AC3E}">
        <p14:creationId xmlns:p14="http://schemas.microsoft.com/office/powerpoint/2010/main" val="2803433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FB0813-B6E1-4EE9-9D3B-1B2710400293}"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A8A56-37DA-4462-B290-EFB32EAAF445}" type="slidenum">
              <a:rPr lang="en-US" smtClean="0"/>
              <a:t>‹#›</a:t>
            </a:fld>
            <a:endParaRPr lang="en-US"/>
          </a:p>
        </p:txBody>
      </p:sp>
    </p:spTree>
    <p:extLst>
      <p:ext uri="{BB962C8B-B14F-4D97-AF65-F5344CB8AC3E}">
        <p14:creationId xmlns:p14="http://schemas.microsoft.com/office/powerpoint/2010/main" val="330588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FB0813-B6E1-4EE9-9D3B-1B2710400293}"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A8A56-37DA-4462-B290-EFB32EAAF445}" type="slidenum">
              <a:rPr lang="en-US" smtClean="0"/>
              <a:t>‹#›</a:t>
            </a:fld>
            <a:endParaRPr lang="en-US"/>
          </a:p>
        </p:txBody>
      </p:sp>
    </p:spTree>
    <p:extLst>
      <p:ext uri="{BB962C8B-B14F-4D97-AF65-F5344CB8AC3E}">
        <p14:creationId xmlns:p14="http://schemas.microsoft.com/office/powerpoint/2010/main" val="386324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75FB0813-B6E1-4EE9-9D3B-1B2710400293}" type="datetimeFigureOut">
              <a:rPr lang="en-US" smtClean="0"/>
              <a:t>1/19/2022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77A8A56-37DA-4462-B290-EFB32EAAF445}" type="slidenum">
              <a:rPr lang="en-US" smtClean="0"/>
              <a:t>‹#›</a:t>
            </a:fld>
            <a:endParaRPr lang="en-US"/>
          </a:p>
        </p:txBody>
      </p:sp>
    </p:spTree>
    <p:extLst>
      <p:ext uri="{BB962C8B-B14F-4D97-AF65-F5344CB8AC3E}">
        <p14:creationId xmlns:p14="http://schemas.microsoft.com/office/powerpoint/2010/main" val="24450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FB0813-B6E1-4EE9-9D3B-1B2710400293}"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A8A56-37DA-4462-B290-EFB32EAAF445}" type="slidenum">
              <a:rPr lang="en-US" smtClean="0"/>
              <a:t>‹#›</a:t>
            </a:fld>
            <a:endParaRPr lang="en-US"/>
          </a:p>
        </p:txBody>
      </p:sp>
    </p:spTree>
    <p:extLst>
      <p:ext uri="{BB962C8B-B14F-4D97-AF65-F5344CB8AC3E}">
        <p14:creationId xmlns:p14="http://schemas.microsoft.com/office/powerpoint/2010/main" val="2922365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FB0813-B6E1-4EE9-9D3B-1B2710400293}"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7A8A56-37DA-4462-B290-EFB32EAAF445}" type="slidenum">
              <a:rPr lang="en-US" smtClean="0"/>
              <a:t>‹#›</a:t>
            </a:fld>
            <a:endParaRPr lang="en-US"/>
          </a:p>
        </p:txBody>
      </p:sp>
    </p:spTree>
    <p:extLst>
      <p:ext uri="{BB962C8B-B14F-4D97-AF65-F5344CB8AC3E}">
        <p14:creationId xmlns:p14="http://schemas.microsoft.com/office/powerpoint/2010/main" val="1050315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FB0813-B6E1-4EE9-9D3B-1B2710400293}"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7A8A56-37DA-4462-B290-EFB32EAAF445}" type="slidenum">
              <a:rPr lang="en-US" smtClean="0"/>
              <a:t>‹#›</a:t>
            </a:fld>
            <a:endParaRPr lang="en-US"/>
          </a:p>
        </p:txBody>
      </p:sp>
    </p:spTree>
    <p:extLst>
      <p:ext uri="{BB962C8B-B14F-4D97-AF65-F5344CB8AC3E}">
        <p14:creationId xmlns:p14="http://schemas.microsoft.com/office/powerpoint/2010/main" val="412876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B0813-B6E1-4EE9-9D3B-1B2710400293}"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7A8A56-37DA-4462-B290-EFB32EAAF445}" type="slidenum">
              <a:rPr lang="en-US" smtClean="0"/>
              <a:t>‹#›</a:t>
            </a:fld>
            <a:endParaRPr lang="en-US"/>
          </a:p>
        </p:txBody>
      </p:sp>
    </p:spTree>
    <p:extLst>
      <p:ext uri="{BB962C8B-B14F-4D97-AF65-F5344CB8AC3E}">
        <p14:creationId xmlns:p14="http://schemas.microsoft.com/office/powerpoint/2010/main" val="351948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5FB0813-B6E1-4EE9-9D3B-1B2710400293}"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77A8A56-37DA-4462-B290-EFB32EAAF445}" type="slidenum">
              <a:rPr lang="en-US" smtClean="0"/>
              <a:t>‹#›</a:t>
            </a:fld>
            <a:endParaRPr lang="en-US"/>
          </a:p>
        </p:txBody>
      </p:sp>
    </p:spTree>
    <p:extLst>
      <p:ext uri="{BB962C8B-B14F-4D97-AF65-F5344CB8AC3E}">
        <p14:creationId xmlns:p14="http://schemas.microsoft.com/office/powerpoint/2010/main" val="98477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5FB0813-B6E1-4EE9-9D3B-1B2710400293}" type="datetimeFigureOut">
              <a:rPr lang="en-US" smtClean="0"/>
              <a:t>1/19/2022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77A8A56-37DA-4462-B290-EFB32EAAF445}" type="slidenum">
              <a:rPr lang="en-US" smtClean="0"/>
              <a:t>‹#›</a:t>
            </a:fld>
            <a:endParaRPr lang="en-US"/>
          </a:p>
        </p:txBody>
      </p:sp>
    </p:spTree>
    <p:extLst>
      <p:ext uri="{BB962C8B-B14F-4D97-AF65-F5344CB8AC3E}">
        <p14:creationId xmlns:p14="http://schemas.microsoft.com/office/powerpoint/2010/main" val="1372847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5FB0813-B6E1-4EE9-9D3B-1B2710400293}" type="datetimeFigureOut">
              <a:rPr lang="en-US" smtClean="0"/>
              <a:t>1/19/2022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77A8A56-37DA-4462-B290-EFB32EAAF445}" type="slidenum">
              <a:rPr lang="en-US" smtClean="0"/>
              <a:t>‹#›</a:t>
            </a:fld>
            <a:endParaRPr lang="en-US"/>
          </a:p>
        </p:txBody>
      </p:sp>
    </p:spTree>
    <p:extLst>
      <p:ext uri="{BB962C8B-B14F-4D97-AF65-F5344CB8AC3E}">
        <p14:creationId xmlns:p14="http://schemas.microsoft.com/office/powerpoint/2010/main" val="2919843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Mark+2&amp;version=NLT#fen-NLT-24244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Apologetics</a:t>
            </a:r>
            <a:br>
              <a:rPr lang="en-US" dirty="0" smtClean="0"/>
            </a:br>
            <a:r>
              <a:rPr lang="en-US" dirty="0" smtClean="0"/>
              <a:t>A Good Defense</a:t>
            </a:r>
            <a:endParaRPr lang="en-US" dirty="0"/>
          </a:p>
        </p:txBody>
      </p:sp>
      <p:sp>
        <p:nvSpPr>
          <p:cNvPr id="3" name="Subtitle 2"/>
          <p:cNvSpPr>
            <a:spLocks noGrp="1"/>
          </p:cNvSpPr>
          <p:nvPr>
            <p:ph type="subTitle" idx="1"/>
          </p:nvPr>
        </p:nvSpPr>
        <p:spPr/>
        <p:txBody>
          <a:bodyPr/>
          <a:lstStyle/>
          <a:p>
            <a:r>
              <a:rPr lang="en-US" dirty="0" smtClean="0"/>
              <a:t>Session #1</a:t>
            </a:r>
            <a:endParaRPr lang="en-US" dirty="0"/>
          </a:p>
        </p:txBody>
      </p:sp>
    </p:spTree>
    <p:extLst>
      <p:ext uri="{BB962C8B-B14F-4D97-AF65-F5344CB8AC3E}">
        <p14:creationId xmlns:p14="http://schemas.microsoft.com/office/powerpoint/2010/main" val="1886231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Craig, William Lane, Gary </a:t>
            </a:r>
            <a:r>
              <a:rPr lang="en-US" dirty="0" err="1" smtClean="0"/>
              <a:t>Habermas</a:t>
            </a:r>
            <a:r>
              <a:rPr lang="en-US" dirty="0" smtClean="0"/>
              <a:t>, and John Frame, eds. </a:t>
            </a:r>
            <a:r>
              <a:rPr lang="en-US" u="sng" dirty="0" smtClean="0"/>
              <a:t>Five Views on Apologetics. </a:t>
            </a:r>
            <a:r>
              <a:rPr lang="en-US" dirty="0" smtClean="0"/>
              <a:t>Edited by Steven B. Cowan. Grand Rapids, Mich.: Zondervan, 2000. •</a:t>
            </a:r>
          </a:p>
          <a:p>
            <a:r>
              <a:rPr lang="en-US" dirty="0" smtClean="0"/>
              <a:t>Craig, William Lane. </a:t>
            </a:r>
            <a:r>
              <a:rPr lang="en-US" u="sng" dirty="0" smtClean="0"/>
              <a:t>Reasonable Faith: Christian Truth and Apologetics.</a:t>
            </a:r>
            <a:r>
              <a:rPr lang="en-US" dirty="0" smtClean="0"/>
              <a:t> 3 ed. Wheaton: Crossway Books, 2008. </a:t>
            </a:r>
          </a:p>
          <a:p>
            <a:r>
              <a:rPr lang="en-US" dirty="0" smtClean="0"/>
              <a:t>Geisler, Norman L</a:t>
            </a:r>
            <a:r>
              <a:rPr lang="en-US" u="sng" dirty="0" smtClean="0"/>
              <a:t>. Baker Encyclopedia of Christian Apologetics </a:t>
            </a:r>
            <a:r>
              <a:rPr lang="en-US" dirty="0" smtClean="0"/>
              <a:t>(Baker Reference Library). Grand Rapids, Mich.: Baker Academic, 1998. </a:t>
            </a:r>
          </a:p>
          <a:p>
            <a:r>
              <a:rPr lang="en-US" dirty="0" smtClean="0"/>
              <a:t>Stott, John R.W. Message of Ephesians: God's New Society (The Bible Speaks Today). New Ed </a:t>
            </a:r>
            <a:r>
              <a:rPr lang="en-US" dirty="0" err="1" smtClean="0"/>
              <a:t>ed</a:t>
            </a:r>
            <a:r>
              <a:rPr lang="en-US" dirty="0" smtClean="0"/>
              <a:t>. Downers Grove: Inter‐Varsity Press, 1984. </a:t>
            </a:r>
          </a:p>
          <a:p>
            <a:r>
              <a:rPr lang="en-US" dirty="0" smtClean="0"/>
              <a:t>Thayer, and Smith. </a:t>
            </a:r>
            <a:r>
              <a:rPr lang="en-US" u="sng" dirty="0" smtClean="0"/>
              <a:t>“Apologia ‐ Greek </a:t>
            </a:r>
            <a:r>
              <a:rPr lang="en-US" u="sng" dirty="0" err="1" smtClean="0"/>
              <a:t>Lexion</a:t>
            </a:r>
            <a:r>
              <a:rPr lang="en-US" u="sng" dirty="0" smtClean="0"/>
              <a:t>.” </a:t>
            </a:r>
            <a:r>
              <a:rPr lang="en-US" dirty="0" smtClean="0"/>
              <a:t>StudyLight.org. http://www.studylight.org/lex/grk/view.cgi?number=627 (accessed June 4, 2010). </a:t>
            </a:r>
          </a:p>
          <a:p>
            <a:r>
              <a:rPr lang="en-US" dirty="0" smtClean="0"/>
              <a:t>Zacharias, Ravi, William </a:t>
            </a:r>
            <a:r>
              <a:rPr lang="en-US" dirty="0" err="1" smtClean="0"/>
              <a:t>Dembski</a:t>
            </a:r>
            <a:r>
              <a:rPr lang="en-US" dirty="0" smtClean="0"/>
              <a:t>, Douglas </a:t>
            </a:r>
            <a:r>
              <a:rPr lang="en-US" dirty="0" err="1" smtClean="0"/>
              <a:t>Groothuis</a:t>
            </a:r>
            <a:r>
              <a:rPr lang="en-US" dirty="0" smtClean="0"/>
              <a:t>, Gary </a:t>
            </a:r>
            <a:r>
              <a:rPr lang="en-US" dirty="0" err="1" smtClean="0"/>
              <a:t>Habermas</a:t>
            </a:r>
            <a:r>
              <a:rPr lang="en-US" dirty="0" smtClean="0"/>
              <a:t>, Josh McDowell, Ben Witherington III, et al. </a:t>
            </a:r>
            <a:r>
              <a:rPr lang="en-US" u="sng" dirty="0" smtClean="0"/>
              <a:t>To Everyone an Answer: A Case for the Christian Worldview: Essays in Honor of Norman L. Geisler. </a:t>
            </a:r>
            <a:r>
              <a:rPr lang="en-US" dirty="0" smtClean="0"/>
              <a:t>Edited by Francis J. Beckwith, William Lane Craig, James Porter Moreland and Norman L. Geisler. Downers Grove, Ill.: IVP Academic, 2004.</a:t>
            </a:r>
            <a:endParaRPr lang="en-US" dirty="0"/>
          </a:p>
        </p:txBody>
      </p:sp>
    </p:spTree>
    <p:extLst>
      <p:ext uri="{BB962C8B-B14F-4D97-AF65-F5344CB8AC3E}">
        <p14:creationId xmlns:p14="http://schemas.microsoft.com/office/powerpoint/2010/main" val="2412198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Apologetics – A Good Defense</a:t>
            </a:r>
            <a:endParaRPr lang="en-US" dirty="0"/>
          </a:p>
        </p:txBody>
      </p:sp>
      <p:sp>
        <p:nvSpPr>
          <p:cNvPr id="3" name="Content Placeholder 2"/>
          <p:cNvSpPr>
            <a:spLocks noGrp="1"/>
          </p:cNvSpPr>
          <p:nvPr>
            <p:ph idx="1"/>
          </p:nvPr>
        </p:nvSpPr>
        <p:spPr/>
        <p:txBody>
          <a:bodyPr/>
          <a:lstStyle/>
          <a:p>
            <a:r>
              <a:rPr lang="en-US" dirty="0" smtClean="0"/>
              <a:t>Ever had to defend your Christian convictions? </a:t>
            </a:r>
            <a:endParaRPr lang="en-US" dirty="0"/>
          </a:p>
          <a:p>
            <a:r>
              <a:rPr lang="en-US" dirty="0" smtClean="0"/>
              <a:t>Ever told anyone why you believe Christianity is true? </a:t>
            </a:r>
            <a:endParaRPr lang="en-US" dirty="0"/>
          </a:p>
          <a:p>
            <a:r>
              <a:rPr lang="en-US" dirty="0" smtClean="0"/>
              <a:t>Ever told anyone why you don’t believe another religion or idea is true?</a:t>
            </a:r>
          </a:p>
          <a:p>
            <a:pPr marL="0" indent="0">
              <a:buNone/>
            </a:pPr>
            <a:r>
              <a:rPr lang="en-US" u="sng" dirty="0" err="1" smtClean="0"/>
              <a:t>a·pol·o·get·ics</a:t>
            </a:r>
            <a:r>
              <a:rPr lang="en-US" dirty="0" smtClean="0"/>
              <a:t> (uh‐pol‐uh‐jet‐</a:t>
            </a:r>
            <a:r>
              <a:rPr lang="en-US" dirty="0" err="1" smtClean="0"/>
              <a:t>iks</a:t>
            </a:r>
            <a:r>
              <a:rPr lang="en-US" dirty="0" smtClean="0"/>
              <a:t>) noun 1. The branch of theology that is concerned with defending or proving the truth of Christian doctrines. 2. Formal argumentation in defense of something, such as a position or system. </a:t>
            </a:r>
            <a:r>
              <a:rPr lang="en-US" sz="1800" dirty="0" smtClean="0"/>
              <a:t>The American Heritage® Dictionary of the English Language, Fourth Edition. Houghton Mifflin Company, 2004. Dictionary.com </a:t>
            </a:r>
            <a:endParaRPr lang="en-US" sz="1800" dirty="0"/>
          </a:p>
        </p:txBody>
      </p:sp>
    </p:spTree>
    <p:extLst>
      <p:ext uri="{BB962C8B-B14F-4D97-AF65-F5344CB8AC3E}">
        <p14:creationId xmlns:p14="http://schemas.microsoft.com/office/powerpoint/2010/main" val="102559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Argue?</a:t>
            </a:r>
            <a:endParaRPr lang="en-US" dirty="0"/>
          </a:p>
        </p:txBody>
      </p:sp>
      <p:sp>
        <p:nvSpPr>
          <p:cNvPr id="3" name="Content Placeholder 2"/>
          <p:cNvSpPr>
            <a:spLocks noGrp="1"/>
          </p:cNvSpPr>
          <p:nvPr>
            <p:ph idx="1"/>
          </p:nvPr>
        </p:nvSpPr>
        <p:spPr/>
        <p:txBody>
          <a:bodyPr/>
          <a:lstStyle/>
          <a:p>
            <a:r>
              <a:rPr lang="en-US" dirty="0" smtClean="0"/>
              <a:t>When we say “argue,” we don’t mean getting into fights. Paul said we shouldn’t be mean, contentious or going around looking for a fight (2 Tim. 2:24). </a:t>
            </a:r>
          </a:p>
          <a:p>
            <a:r>
              <a:rPr lang="en-US" dirty="0" smtClean="0"/>
              <a:t>But he didn't say we couldn’t have arguments in the sense of having reasoned disagreements about important issues. In fact, he said we should humbly teach those who oppose the truth so they could "come to their senses” and be saved (2 Timothy 2:25‐26).</a:t>
            </a:r>
            <a:endParaRPr lang="en-US" dirty="0"/>
          </a:p>
        </p:txBody>
      </p:sp>
    </p:spTree>
    <p:extLst>
      <p:ext uri="{BB962C8B-B14F-4D97-AF65-F5344CB8AC3E}">
        <p14:creationId xmlns:p14="http://schemas.microsoft.com/office/powerpoint/2010/main" val="565132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W</a:t>
            </a:r>
            <a:r>
              <a:rPr lang="en-US" dirty="0" smtClean="0"/>
              <a:t>hat apologetics is and why it’s important for all Christians to defend the faith.</a:t>
            </a:r>
          </a:p>
          <a:p>
            <a:pPr lvl="1"/>
            <a:r>
              <a:rPr lang="en-US" dirty="0"/>
              <a:t>D</a:t>
            </a:r>
            <a:r>
              <a:rPr lang="en-US" dirty="0" smtClean="0"/>
              <a:t>efending the faith and giving reasons to believe that Christianity is true.</a:t>
            </a:r>
          </a:p>
          <a:p>
            <a:r>
              <a:rPr lang="en-US" dirty="0" smtClean="0"/>
              <a:t>Constructing thoughtful responses to common Christian objections.</a:t>
            </a:r>
            <a:endParaRPr lang="en-US" dirty="0"/>
          </a:p>
        </p:txBody>
      </p:sp>
    </p:spTree>
    <p:extLst>
      <p:ext uri="{BB962C8B-B14F-4D97-AF65-F5344CB8AC3E}">
        <p14:creationId xmlns:p14="http://schemas.microsoft.com/office/powerpoint/2010/main" val="392139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a:t>J</a:t>
            </a:r>
            <a:r>
              <a:rPr lang="en-US" dirty="0" smtClean="0"/>
              <a:t>esus and his disciples gave people reasons to believe their teachings were actually true</a:t>
            </a:r>
          </a:p>
          <a:p>
            <a:r>
              <a:rPr lang="en-US" dirty="0" smtClean="0"/>
              <a:t>We’re commanded to be ready to give people reasons for the hope that we have in Jesus, but we’ve got to do it with humility and respect.</a:t>
            </a:r>
          </a:p>
          <a:p>
            <a:r>
              <a:rPr lang="en-US" dirty="0" smtClean="0"/>
              <a:t>Apologetics is a theoretical discipline: “Apologetics is that branch of Christian theology which seeks to provide a rational justification for the truth claims of the Christian faith.”  …..William Lane Craig</a:t>
            </a:r>
          </a:p>
          <a:p>
            <a:r>
              <a:rPr lang="en-US" dirty="0" smtClean="0"/>
              <a:t>Three Essential Elements of Apologetics: </a:t>
            </a:r>
          </a:p>
          <a:p>
            <a:pPr lvl="1"/>
            <a:r>
              <a:rPr lang="en-US" dirty="0" smtClean="0"/>
              <a:t>To understand the answers to tough questions about Christianity </a:t>
            </a:r>
          </a:p>
          <a:p>
            <a:pPr lvl="1"/>
            <a:r>
              <a:rPr lang="en-US" dirty="0" smtClean="0"/>
              <a:t>To give good answers to those who ask tough questions about Christianity </a:t>
            </a:r>
          </a:p>
          <a:p>
            <a:pPr lvl="1"/>
            <a:r>
              <a:rPr lang="en-US" dirty="0" smtClean="0"/>
              <a:t>To do this in a wise and tactical manner in our apologetic encounters</a:t>
            </a:r>
            <a:endParaRPr lang="en-US" dirty="0"/>
          </a:p>
        </p:txBody>
      </p:sp>
    </p:spTree>
    <p:extLst>
      <p:ext uri="{BB962C8B-B14F-4D97-AF65-F5344CB8AC3E}">
        <p14:creationId xmlns:p14="http://schemas.microsoft.com/office/powerpoint/2010/main" val="94082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Scripture</a:t>
            </a:r>
            <a:endParaRPr lang="en-US" dirty="0"/>
          </a:p>
        </p:txBody>
      </p:sp>
      <p:sp>
        <p:nvSpPr>
          <p:cNvPr id="3" name="Content Placeholder 2"/>
          <p:cNvSpPr>
            <a:spLocks noGrp="1"/>
          </p:cNvSpPr>
          <p:nvPr>
            <p:ph idx="1"/>
          </p:nvPr>
        </p:nvSpPr>
        <p:spPr/>
        <p:txBody>
          <a:bodyPr>
            <a:normAutofit lnSpcReduction="10000"/>
          </a:bodyPr>
          <a:lstStyle/>
          <a:p>
            <a:r>
              <a:rPr lang="en-US" dirty="0" smtClean="0"/>
              <a:t>Jesus “gave many convincing proofs” of His resurrection (Acts 1:3)</a:t>
            </a:r>
          </a:p>
          <a:p>
            <a:r>
              <a:rPr lang="en-US" dirty="0" smtClean="0"/>
              <a:t>Jesus said the ultimate sign of his </a:t>
            </a:r>
            <a:r>
              <a:rPr lang="en-US" dirty="0" err="1" smtClean="0"/>
              <a:t>Messiahship</a:t>
            </a:r>
            <a:r>
              <a:rPr lang="en-US" dirty="0" smtClean="0"/>
              <a:t> would be his death and resurrection (Luke 11:29)</a:t>
            </a:r>
          </a:p>
          <a:p>
            <a:r>
              <a:rPr lang="en-US" dirty="0" smtClean="0"/>
              <a:t>Jude told believers to contend for the faith (Jude 3) </a:t>
            </a:r>
          </a:p>
          <a:p>
            <a:r>
              <a:rPr lang="en-US" dirty="0" smtClean="0"/>
              <a:t>Luke believed eyewitness testimony and careful history would help </a:t>
            </a:r>
            <a:r>
              <a:rPr lang="en-US" dirty="0" err="1" smtClean="0"/>
              <a:t>Theophilus</a:t>
            </a:r>
            <a:r>
              <a:rPr lang="en-US" dirty="0" smtClean="0"/>
              <a:t> know with certainty that the things he was taught are true. That’s why he wrote Luke‐Acts (Luke 1:1‐4). </a:t>
            </a:r>
          </a:p>
          <a:p>
            <a:r>
              <a:rPr lang="en-US" dirty="0" smtClean="0"/>
              <a:t>Peter said to always be ready to give a reason for the hope you have in Jesus, but with humility and respect (1 Peter 3:15). </a:t>
            </a:r>
          </a:p>
          <a:p>
            <a:r>
              <a:rPr lang="en-US" dirty="0" smtClean="0"/>
              <a:t>Paul was explaining and proving that Jesus was the Messiah. Because of this, many Jews and God‐fearing Greeks in Thessalonica were persuaded and joined them (Acts 17:2‐4)</a:t>
            </a:r>
            <a:endParaRPr lang="en-US" dirty="0"/>
          </a:p>
        </p:txBody>
      </p:sp>
    </p:spTree>
    <p:extLst>
      <p:ext uri="{BB962C8B-B14F-4D97-AF65-F5344CB8AC3E}">
        <p14:creationId xmlns:p14="http://schemas.microsoft.com/office/powerpoint/2010/main" val="532891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Scripture – Case Study (Mark 2:1-12)</a:t>
            </a:r>
            <a:endParaRPr lang="en-US" dirty="0"/>
          </a:p>
        </p:txBody>
      </p:sp>
      <p:sp>
        <p:nvSpPr>
          <p:cNvPr id="3" name="Content Placeholder 2"/>
          <p:cNvSpPr>
            <a:spLocks noGrp="1"/>
          </p:cNvSpPr>
          <p:nvPr>
            <p:ph idx="1"/>
          </p:nvPr>
        </p:nvSpPr>
        <p:spPr>
          <a:xfrm>
            <a:off x="1487424" y="1766982"/>
            <a:ext cx="3962400" cy="5091018"/>
          </a:xfrm>
        </p:spPr>
        <p:txBody>
          <a:bodyPr>
            <a:normAutofit fontScale="25000" lnSpcReduction="20000"/>
          </a:bodyPr>
          <a:lstStyle/>
          <a:p>
            <a:pPr marL="0" indent="0">
              <a:buNone/>
            </a:pPr>
            <a:r>
              <a:rPr lang="en-US" sz="6400" b="1" dirty="0"/>
              <a:t>Jesus Heals a Paralyzed Man</a:t>
            </a:r>
          </a:p>
          <a:p>
            <a:pPr marL="0" indent="0">
              <a:buNone/>
            </a:pPr>
            <a:r>
              <a:rPr lang="en-US" sz="4900" b="1" dirty="0"/>
              <a:t>2 </a:t>
            </a:r>
            <a:r>
              <a:rPr lang="en-US" sz="4900" dirty="0"/>
              <a:t>When Jesus returned to Capernaum several days later, the news spread quickly that he was back home. </a:t>
            </a:r>
            <a:r>
              <a:rPr lang="en-US" sz="4900" b="1" baseline="30000" dirty="0"/>
              <a:t>2 </a:t>
            </a:r>
            <a:r>
              <a:rPr lang="en-US" sz="4900" dirty="0"/>
              <a:t>Soon the house where he was staying was so packed with visitors that there was no more room, even outside the door. While he was preaching God’s word to them, </a:t>
            </a:r>
            <a:r>
              <a:rPr lang="en-US" sz="4900" b="1" baseline="30000" dirty="0"/>
              <a:t>3 </a:t>
            </a:r>
            <a:r>
              <a:rPr lang="en-US" sz="4900" dirty="0"/>
              <a:t>four men arrived carrying a paralyzed man on a mat. </a:t>
            </a:r>
            <a:r>
              <a:rPr lang="en-US" sz="4900" b="1" baseline="30000" dirty="0"/>
              <a:t>4 </a:t>
            </a:r>
            <a:r>
              <a:rPr lang="en-US" sz="4900" dirty="0"/>
              <a:t>They couldn’t bring him to Jesus because of the crowd, so they dug a hole through the roof above his head. Then they lowered the man on his mat, right down in front of Jesus. </a:t>
            </a:r>
            <a:r>
              <a:rPr lang="en-US" sz="4900" b="1" baseline="30000" dirty="0"/>
              <a:t>5 </a:t>
            </a:r>
            <a:r>
              <a:rPr lang="en-US" sz="4900" dirty="0"/>
              <a:t>Seeing their faith, Jesus said to the paralyzed man, “My child, your sins are forgiven.”</a:t>
            </a:r>
          </a:p>
          <a:p>
            <a:pPr marL="0" indent="0">
              <a:buNone/>
            </a:pPr>
            <a:r>
              <a:rPr lang="en-US" sz="4900" b="1" baseline="30000" dirty="0"/>
              <a:t>6 </a:t>
            </a:r>
            <a:r>
              <a:rPr lang="en-US" sz="4900" dirty="0"/>
              <a:t>But some of the teachers of religious law who were sitting there thought to themselves, </a:t>
            </a:r>
            <a:r>
              <a:rPr lang="en-US" sz="4900" b="1" baseline="30000" dirty="0"/>
              <a:t>7 </a:t>
            </a:r>
            <a:r>
              <a:rPr lang="en-US" sz="4900" dirty="0"/>
              <a:t>“What is he saying? This is blasphemy! Only God can forgive sins!”</a:t>
            </a:r>
          </a:p>
          <a:p>
            <a:pPr marL="0" indent="0">
              <a:buNone/>
            </a:pPr>
            <a:r>
              <a:rPr lang="en-US" sz="4900" b="1" baseline="30000" dirty="0"/>
              <a:t>8 </a:t>
            </a:r>
            <a:r>
              <a:rPr lang="en-US" sz="4900" dirty="0"/>
              <a:t>Jesus knew immediately what they were thinking, so he asked them, “Why do you question this in your hearts? </a:t>
            </a:r>
            <a:r>
              <a:rPr lang="en-US" sz="4900" b="1" baseline="30000" dirty="0"/>
              <a:t>9 </a:t>
            </a:r>
            <a:r>
              <a:rPr lang="en-US" sz="4900" dirty="0"/>
              <a:t>Is it easier to say to the paralyzed man ‘Your sins are forgiven,’ or ‘Stand up, pick up your mat, and walk’? </a:t>
            </a:r>
            <a:r>
              <a:rPr lang="en-US" sz="4900" b="1" baseline="30000" dirty="0"/>
              <a:t>10 </a:t>
            </a:r>
            <a:r>
              <a:rPr lang="en-US" sz="4900" dirty="0"/>
              <a:t>So I will prove to you that the Son of Man</a:t>
            </a:r>
            <a:r>
              <a:rPr lang="en-US" sz="4900" baseline="30000" dirty="0"/>
              <a:t>[</a:t>
            </a:r>
            <a:r>
              <a:rPr lang="en-US" sz="4900" baseline="30000" dirty="0">
                <a:hlinkClick r:id="rId2" tooltip="See footnote a"/>
              </a:rPr>
              <a:t>a</a:t>
            </a:r>
            <a:r>
              <a:rPr lang="en-US" sz="4900" baseline="30000" dirty="0"/>
              <a:t>]</a:t>
            </a:r>
            <a:r>
              <a:rPr lang="en-US" sz="4900" dirty="0"/>
              <a:t> has the authority on earth to forgive sins.” Then Jesus turned to the paralyzed man and said, </a:t>
            </a:r>
            <a:r>
              <a:rPr lang="en-US" sz="4900" b="1" baseline="30000" dirty="0"/>
              <a:t>11 </a:t>
            </a:r>
            <a:r>
              <a:rPr lang="en-US" sz="4900" dirty="0"/>
              <a:t>“Stand up, pick up your mat, and go home!”</a:t>
            </a:r>
          </a:p>
          <a:p>
            <a:pPr marL="0" indent="0">
              <a:buNone/>
            </a:pPr>
            <a:r>
              <a:rPr lang="en-US" sz="4900" b="1" baseline="30000" dirty="0"/>
              <a:t>12 </a:t>
            </a:r>
            <a:r>
              <a:rPr lang="en-US" sz="4900" dirty="0"/>
              <a:t>And the man jumped up, grabbed his mat, and walked out through the stunned onlookers. They were all amazed and praised God, exclaiming, “We’ve never seen anything like this before</a:t>
            </a:r>
            <a:r>
              <a:rPr lang="en-US" sz="4900" dirty="0" smtClean="0"/>
              <a:t>!”</a:t>
            </a:r>
            <a:endParaRPr lang="en-US" dirty="0"/>
          </a:p>
        </p:txBody>
      </p:sp>
      <p:sp>
        <p:nvSpPr>
          <p:cNvPr id="4" name="TextBox 3"/>
          <p:cNvSpPr txBox="1"/>
          <p:nvPr/>
        </p:nvSpPr>
        <p:spPr>
          <a:xfrm>
            <a:off x="5733288" y="1766982"/>
            <a:ext cx="5111496" cy="4185761"/>
          </a:xfrm>
          <a:prstGeom prst="rect">
            <a:avLst/>
          </a:prstGeom>
          <a:noFill/>
        </p:spPr>
        <p:txBody>
          <a:bodyPr wrap="square" rtlCol="0">
            <a:spAutoFit/>
          </a:bodyPr>
          <a:lstStyle/>
          <a:p>
            <a:pPr marL="342900" indent="-342900">
              <a:buAutoNum type="arabicPeriod"/>
            </a:pPr>
            <a:r>
              <a:rPr lang="en-US" sz="1400" dirty="0" smtClean="0"/>
              <a:t>First, Jesus said, “Your sins are forgiven.” </a:t>
            </a:r>
          </a:p>
          <a:p>
            <a:pPr marL="342900" indent="-342900">
              <a:buAutoNum type="arabicPeriod"/>
            </a:pPr>
            <a:r>
              <a:rPr lang="en-US" sz="1400" dirty="0" smtClean="0"/>
              <a:t>Then, he did a miracle and healed the man. Why? Because you can’t tell if Jesus forgiving the guy really meant he was forgiven by God. Did it work? Can anyone else besides God forgive sins? </a:t>
            </a:r>
          </a:p>
          <a:p>
            <a:pPr marL="342900" indent="-342900">
              <a:buAutoNum type="arabicPeriod"/>
            </a:pPr>
            <a:r>
              <a:rPr lang="en-US" sz="1400" dirty="0" smtClean="0"/>
              <a:t>Jesus gave people a good reason to know that he had authority from God to forgive sins—and by implication, that he was the divine Messiah.   a. Jews assumed the Messiah would have supernatural power b. For example, signs of the Messianic era: the deaf would hear, the lame would walk, the mute would shout (Isaiah 35:5‐6). </a:t>
            </a:r>
          </a:p>
          <a:p>
            <a:pPr marL="342900" indent="-342900">
              <a:buAutoNum type="arabicPeriod"/>
            </a:pPr>
            <a:r>
              <a:rPr lang="en-US" sz="1400" dirty="0" smtClean="0"/>
              <a:t>Another time, Jesus said the ultimate sign of his </a:t>
            </a:r>
            <a:r>
              <a:rPr lang="en-US" sz="1400" dirty="0" err="1" smtClean="0"/>
              <a:t>Messiahship</a:t>
            </a:r>
            <a:r>
              <a:rPr lang="en-US" sz="1400" dirty="0" smtClean="0"/>
              <a:t> would be his death and resurrection (Luke 11:29). </a:t>
            </a:r>
          </a:p>
          <a:p>
            <a:pPr marL="342900" indent="-342900">
              <a:buAutoNum type="arabicPeriod"/>
            </a:pPr>
            <a:r>
              <a:rPr lang="en-US" sz="1400" dirty="0" smtClean="0"/>
              <a:t>This wasn’t new. Jesus was following God’s example from the Old Testament. </a:t>
            </a:r>
          </a:p>
          <a:p>
            <a:pPr marL="800100" lvl="1" indent="-342900">
              <a:buAutoNum type="arabicPeriod"/>
            </a:pPr>
            <a:r>
              <a:rPr lang="en-US" sz="1400" dirty="0" smtClean="0"/>
              <a:t>1 Kings 18:20‐45 Elijah’s Mount Carmel showdown against Baal’s prophets miraculously proved Yahweh was the true God. </a:t>
            </a:r>
          </a:p>
          <a:p>
            <a:pPr marL="800100" lvl="1" indent="-342900">
              <a:buAutoNum type="arabicPeriod"/>
            </a:pPr>
            <a:r>
              <a:rPr lang="en-US" sz="1400" dirty="0" smtClean="0"/>
              <a:t>Isaiah 41:21‐22 God says to his enemies, “Present your case. Set forth your arguments.”</a:t>
            </a:r>
            <a:endParaRPr lang="en-US" sz="1400" dirty="0"/>
          </a:p>
        </p:txBody>
      </p:sp>
    </p:spTree>
    <p:extLst>
      <p:ext uri="{BB962C8B-B14F-4D97-AF65-F5344CB8AC3E}">
        <p14:creationId xmlns:p14="http://schemas.microsoft.com/office/powerpoint/2010/main" val="22962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 - </a:t>
            </a:r>
            <a:r>
              <a:rPr lang="en-US" dirty="0" smtClean="0"/>
              <a:t>“People don’t come to faith in Christ through apologetics.”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that’s true, why do Jude and Peter command believers to give reasons for the faith?   </a:t>
            </a:r>
            <a:endParaRPr lang="en-US" dirty="0"/>
          </a:p>
          <a:p>
            <a:r>
              <a:rPr lang="en-US" dirty="0" smtClean="0"/>
              <a:t>If that’s true, why was Paul reasoning, proving, and persuading if these things were no good?   </a:t>
            </a:r>
            <a:endParaRPr lang="en-US" dirty="0"/>
          </a:p>
          <a:p>
            <a:r>
              <a:rPr lang="en-US" dirty="0" smtClean="0"/>
              <a:t>Paul’s persuasion resulted in “large numbers” coming to faith in Acts 17:2‐4. d. This objection is simply false. But why would a Christian say something like this? (Various answers; Ex: Maybe they don’t know people who came to faith through apologetics) </a:t>
            </a:r>
            <a:endParaRPr lang="en-US" dirty="0"/>
          </a:p>
          <a:p>
            <a:r>
              <a:rPr lang="en-US" dirty="0" smtClean="0"/>
              <a:t>People come to faith through the work of the Holy Spirit, but there are many tools the Holy Spirit uses to do the work. One of them is apologetic reasoning. </a:t>
            </a:r>
            <a:endParaRPr lang="en-US" dirty="0"/>
          </a:p>
          <a:p>
            <a:pPr lvl="1"/>
            <a:r>
              <a:rPr lang="en-US" dirty="0" smtClean="0"/>
              <a:t>Augustine writes in his Confessions about how he was as led toward Christianity by hearing a Christian debate an unbeliever</a:t>
            </a:r>
          </a:p>
          <a:p>
            <a:pPr lvl="1"/>
            <a:r>
              <a:rPr lang="en-US" dirty="0" smtClean="0"/>
              <a:t>C.S. Lewis rejected his atheism and came to Christ under the influence of apologetics. </a:t>
            </a:r>
            <a:endParaRPr lang="en-US" dirty="0"/>
          </a:p>
          <a:p>
            <a:r>
              <a:rPr lang="en-US" dirty="0" smtClean="0"/>
              <a:t>Occasionally, apologetic argument is the main tool that brings people to faith. e. Sometimes, it’s more of a secondary thing.</a:t>
            </a:r>
            <a:endParaRPr lang="en-US" dirty="0"/>
          </a:p>
        </p:txBody>
      </p:sp>
    </p:spTree>
    <p:extLst>
      <p:ext uri="{BB962C8B-B14F-4D97-AF65-F5344CB8AC3E}">
        <p14:creationId xmlns:p14="http://schemas.microsoft.com/office/powerpoint/2010/main" val="2580356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“Real” Point in Apologetics?</a:t>
            </a:r>
            <a:endParaRPr lang="en-US" dirty="0"/>
          </a:p>
        </p:txBody>
      </p:sp>
      <p:sp>
        <p:nvSpPr>
          <p:cNvPr id="3" name="Content Placeholder 2"/>
          <p:cNvSpPr>
            <a:spLocks noGrp="1"/>
          </p:cNvSpPr>
          <p:nvPr>
            <p:ph idx="1"/>
          </p:nvPr>
        </p:nvSpPr>
        <p:spPr/>
        <p:txBody>
          <a:bodyPr>
            <a:normAutofit/>
          </a:bodyPr>
          <a:lstStyle/>
          <a:p>
            <a:pPr marL="0" indent="0">
              <a:buNone/>
            </a:pPr>
            <a:r>
              <a:rPr lang="en-US" sz="4800" i="1" dirty="0" smtClean="0"/>
              <a:t>The Holy Spirit has used believers who reason, persuade, and present evidence to lead people to salvation in Christ.</a:t>
            </a:r>
            <a:endParaRPr lang="en-US" sz="4800" i="1" dirty="0"/>
          </a:p>
        </p:txBody>
      </p:sp>
    </p:spTree>
    <p:extLst>
      <p:ext uri="{BB962C8B-B14F-4D97-AF65-F5344CB8AC3E}">
        <p14:creationId xmlns:p14="http://schemas.microsoft.com/office/powerpoint/2010/main" val="342073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30</TotalTime>
  <Words>1458</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Rockwell</vt:lpstr>
      <vt:lpstr>Rockwell Condensed</vt:lpstr>
      <vt:lpstr>Wingdings</vt:lpstr>
      <vt:lpstr>Wood Type</vt:lpstr>
      <vt:lpstr>Apologetics A Good Defense</vt:lpstr>
      <vt:lpstr>Apologetics – A Good Defense</vt:lpstr>
      <vt:lpstr>Argue?</vt:lpstr>
      <vt:lpstr>Objectives</vt:lpstr>
      <vt:lpstr>Overview</vt:lpstr>
      <vt:lpstr>Scripture</vt:lpstr>
      <vt:lpstr>Scripture – Case Study (Mark 2:1-12)</vt:lpstr>
      <vt:lpstr>Objection - “People don’t come to faith in Christ through apologetics.” </vt:lpstr>
      <vt:lpstr>What’s The “Real” Point in Apologetics?</vt:lpstr>
      <vt:lpstr>References</vt:lpstr>
    </vt:vector>
  </TitlesOfParts>
  <Company>Youth Villages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Apologetics A Good Defense</dc:title>
  <dc:creator>Raines, Christopher</dc:creator>
  <cp:lastModifiedBy>Raines, Christopher</cp:lastModifiedBy>
  <cp:revision>8</cp:revision>
  <dcterms:created xsi:type="dcterms:W3CDTF">2022-01-19T16:47:57Z</dcterms:created>
  <dcterms:modified xsi:type="dcterms:W3CDTF">2022-01-19T17:18:04Z</dcterms:modified>
</cp:coreProperties>
</file>